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4" r:id="rId3"/>
    <p:sldId id="257" r:id="rId4"/>
    <p:sldId id="376" r:id="rId5"/>
    <p:sldId id="368" r:id="rId6"/>
    <p:sldId id="355" r:id="rId7"/>
    <p:sldId id="377" r:id="rId8"/>
    <p:sldId id="347" r:id="rId9"/>
    <p:sldId id="356" r:id="rId10"/>
    <p:sldId id="348" r:id="rId11"/>
    <p:sldId id="349" r:id="rId12"/>
    <p:sldId id="357" r:id="rId13"/>
    <p:sldId id="358" r:id="rId14"/>
    <p:sldId id="359" r:id="rId15"/>
    <p:sldId id="388" r:id="rId16"/>
    <p:sldId id="389" r:id="rId17"/>
    <p:sldId id="350" r:id="rId18"/>
    <p:sldId id="362" r:id="rId19"/>
    <p:sldId id="361" r:id="rId20"/>
    <p:sldId id="352" r:id="rId21"/>
    <p:sldId id="351" r:id="rId22"/>
    <p:sldId id="363" r:id="rId23"/>
    <p:sldId id="308" r:id="rId24"/>
    <p:sldId id="378" r:id="rId25"/>
    <p:sldId id="364" r:id="rId26"/>
    <p:sldId id="365" r:id="rId27"/>
    <p:sldId id="385" r:id="rId28"/>
    <p:sldId id="265" r:id="rId29"/>
    <p:sldId id="266" r:id="rId30"/>
    <p:sldId id="268" r:id="rId31"/>
    <p:sldId id="309" r:id="rId32"/>
    <p:sldId id="270" r:id="rId33"/>
    <p:sldId id="271" r:id="rId34"/>
    <p:sldId id="366" r:id="rId35"/>
    <p:sldId id="272" r:id="rId36"/>
    <p:sldId id="367" r:id="rId37"/>
    <p:sldId id="273" r:id="rId38"/>
    <p:sldId id="274" r:id="rId39"/>
    <p:sldId id="275" r:id="rId40"/>
    <p:sldId id="379" r:id="rId41"/>
    <p:sldId id="369" r:id="rId42"/>
    <p:sldId id="276" r:id="rId43"/>
    <p:sldId id="370" r:id="rId44"/>
    <p:sldId id="277" r:id="rId45"/>
    <p:sldId id="390" r:id="rId46"/>
    <p:sldId id="278" r:id="rId47"/>
    <p:sldId id="279" r:id="rId48"/>
    <p:sldId id="391" r:id="rId49"/>
    <p:sldId id="371" r:id="rId50"/>
    <p:sldId id="280" r:id="rId51"/>
    <p:sldId id="373" r:id="rId52"/>
    <p:sldId id="281" r:id="rId53"/>
    <p:sldId id="282" r:id="rId54"/>
    <p:sldId id="372" r:id="rId55"/>
    <p:sldId id="374" r:id="rId56"/>
    <p:sldId id="283" r:id="rId57"/>
    <p:sldId id="284" r:id="rId58"/>
    <p:sldId id="285" r:id="rId59"/>
    <p:sldId id="289" r:id="rId60"/>
    <p:sldId id="375" r:id="rId61"/>
    <p:sldId id="410" r:id="rId62"/>
    <p:sldId id="286" r:id="rId63"/>
    <p:sldId id="307" r:id="rId64"/>
    <p:sldId id="287" r:id="rId65"/>
    <p:sldId id="288" r:id="rId66"/>
    <p:sldId id="381" r:id="rId67"/>
    <p:sldId id="380" r:id="rId68"/>
    <p:sldId id="290" r:id="rId69"/>
    <p:sldId id="392" r:id="rId70"/>
    <p:sldId id="291" r:id="rId71"/>
    <p:sldId id="292" r:id="rId72"/>
    <p:sldId id="293" r:id="rId73"/>
    <p:sldId id="296" r:id="rId74"/>
    <p:sldId id="382" r:id="rId75"/>
    <p:sldId id="294" r:id="rId76"/>
    <p:sldId id="297" r:id="rId77"/>
    <p:sldId id="298" r:id="rId78"/>
    <p:sldId id="393" r:id="rId79"/>
    <p:sldId id="383" r:id="rId80"/>
    <p:sldId id="299" r:id="rId81"/>
    <p:sldId id="384" r:id="rId82"/>
    <p:sldId id="300" r:id="rId83"/>
    <p:sldId id="301" r:id="rId84"/>
    <p:sldId id="302" r:id="rId85"/>
    <p:sldId id="303" r:id="rId86"/>
    <p:sldId id="305" r:id="rId87"/>
    <p:sldId id="394" r:id="rId88"/>
    <p:sldId id="304" r:id="rId89"/>
    <p:sldId id="386" r:id="rId90"/>
    <p:sldId id="396" r:id="rId91"/>
    <p:sldId id="318" r:id="rId92"/>
    <p:sldId id="336" r:id="rId93"/>
    <p:sldId id="337" r:id="rId94"/>
    <p:sldId id="310" r:id="rId95"/>
    <p:sldId id="397" r:id="rId96"/>
    <p:sldId id="398" r:id="rId97"/>
    <p:sldId id="399" r:id="rId98"/>
    <p:sldId id="387" r:id="rId99"/>
    <p:sldId id="312" r:id="rId100"/>
    <p:sldId id="313" r:id="rId101"/>
    <p:sldId id="315" r:id="rId102"/>
    <p:sldId id="400" r:id="rId103"/>
    <p:sldId id="402" r:id="rId104"/>
    <p:sldId id="314" r:id="rId105"/>
    <p:sldId id="403" r:id="rId106"/>
    <p:sldId id="316" r:id="rId107"/>
    <p:sldId id="404" r:id="rId108"/>
    <p:sldId id="317" r:id="rId109"/>
    <p:sldId id="395" r:id="rId110"/>
    <p:sldId id="319" r:id="rId111"/>
    <p:sldId id="320" r:id="rId112"/>
    <p:sldId id="321" r:id="rId113"/>
    <p:sldId id="322" r:id="rId114"/>
    <p:sldId id="323" r:id="rId115"/>
    <p:sldId id="324" r:id="rId116"/>
    <p:sldId id="405" r:id="rId117"/>
    <p:sldId id="406" r:id="rId118"/>
    <p:sldId id="408" r:id="rId119"/>
    <p:sldId id="329" r:id="rId120"/>
    <p:sldId id="331" r:id="rId121"/>
    <p:sldId id="332" r:id="rId122"/>
    <p:sldId id="407" r:id="rId123"/>
    <p:sldId id="333" r:id="rId124"/>
    <p:sldId id="334" r:id="rId125"/>
    <p:sldId id="345" r:id="rId126"/>
    <p:sldId id="346" r:id="rId127"/>
    <p:sldId id="340" r:id="rId128"/>
    <p:sldId id="409" r:id="rId1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F0F04E2-C424-43E1-AB1C-A3379E8B1E7E}">
          <p14:sldIdLst>
            <p14:sldId id="256"/>
            <p14:sldId id="354"/>
            <p14:sldId id="257"/>
            <p14:sldId id="376"/>
            <p14:sldId id="368"/>
            <p14:sldId id="355"/>
            <p14:sldId id="377"/>
            <p14:sldId id="347"/>
            <p14:sldId id="356"/>
            <p14:sldId id="348"/>
            <p14:sldId id="349"/>
            <p14:sldId id="357"/>
            <p14:sldId id="358"/>
            <p14:sldId id="359"/>
            <p14:sldId id="388"/>
            <p14:sldId id="389"/>
            <p14:sldId id="350"/>
            <p14:sldId id="362"/>
            <p14:sldId id="361"/>
            <p14:sldId id="352"/>
            <p14:sldId id="351"/>
            <p14:sldId id="363"/>
            <p14:sldId id="308"/>
            <p14:sldId id="378"/>
            <p14:sldId id="364"/>
            <p14:sldId id="365"/>
            <p14:sldId id="385"/>
            <p14:sldId id="265"/>
            <p14:sldId id="266"/>
            <p14:sldId id="268"/>
            <p14:sldId id="309"/>
            <p14:sldId id="270"/>
            <p14:sldId id="271"/>
            <p14:sldId id="366"/>
            <p14:sldId id="272"/>
            <p14:sldId id="367"/>
            <p14:sldId id="273"/>
            <p14:sldId id="274"/>
            <p14:sldId id="275"/>
            <p14:sldId id="379"/>
            <p14:sldId id="369"/>
            <p14:sldId id="276"/>
            <p14:sldId id="370"/>
            <p14:sldId id="277"/>
            <p14:sldId id="390"/>
            <p14:sldId id="278"/>
            <p14:sldId id="279"/>
            <p14:sldId id="391"/>
            <p14:sldId id="371"/>
            <p14:sldId id="280"/>
            <p14:sldId id="373"/>
            <p14:sldId id="281"/>
            <p14:sldId id="282"/>
            <p14:sldId id="372"/>
            <p14:sldId id="374"/>
            <p14:sldId id="283"/>
            <p14:sldId id="284"/>
            <p14:sldId id="285"/>
            <p14:sldId id="289"/>
            <p14:sldId id="375"/>
            <p14:sldId id="410"/>
            <p14:sldId id="286"/>
            <p14:sldId id="307"/>
            <p14:sldId id="287"/>
            <p14:sldId id="288"/>
            <p14:sldId id="381"/>
            <p14:sldId id="380"/>
            <p14:sldId id="290"/>
            <p14:sldId id="392"/>
            <p14:sldId id="291"/>
            <p14:sldId id="292"/>
            <p14:sldId id="293"/>
            <p14:sldId id="296"/>
            <p14:sldId id="382"/>
            <p14:sldId id="294"/>
            <p14:sldId id="297"/>
            <p14:sldId id="298"/>
            <p14:sldId id="393"/>
            <p14:sldId id="383"/>
            <p14:sldId id="299"/>
            <p14:sldId id="384"/>
            <p14:sldId id="300"/>
            <p14:sldId id="301"/>
            <p14:sldId id="302"/>
            <p14:sldId id="303"/>
            <p14:sldId id="305"/>
            <p14:sldId id="394"/>
            <p14:sldId id="304"/>
            <p14:sldId id="386"/>
            <p14:sldId id="396"/>
            <p14:sldId id="318"/>
            <p14:sldId id="336"/>
            <p14:sldId id="337"/>
            <p14:sldId id="310"/>
            <p14:sldId id="397"/>
            <p14:sldId id="398"/>
            <p14:sldId id="399"/>
            <p14:sldId id="387"/>
            <p14:sldId id="312"/>
            <p14:sldId id="313"/>
            <p14:sldId id="315"/>
            <p14:sldId id="400"/>
            <p14:sldId id="402"/>
            <p14:sldId id="314"/>
            <p14:sldId id="403"/>
            <p14:sldId id="316"/>
            <p14:sldId id="404"/>
            <p14:sldId id="317"/>
            <p14:sldId id="395"/>
            <p14:sldId id="319"/>
            <p14:sldId id="320"/>
            <p14:sldId id="321"/>
            <p14:sldId id="322"/>
            <p14:sldId id="323"/>
            <p14:sldId id="324"/>
            <p14:sldId id="405"/>
            <p14:sldId id="406"/>
            <p14:sldId id="408"/>
            <p14:sldId id="329"/>
            <p14:sldId id="331"/>
            <p14:sldId id="332"/>
            <p14:sldId id="407"/>
            <p14:sldId id="333"/>
            <p14:sldId id="334"/>
            <p14:sldId id="345"/>
            <p14:sldId id="346"/>
            <p14:sldId id="340"/>
            <p14:sldId id="4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6.wmf"/><Relationship Id="rId1" Type="http://schemas.openxmlformats.org/officeDocument/2006/relationships/image" Target="../media/image38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36.wmf"/><Relationship Id="rId1" Type="http://schemas.openxmlformats.org/officeDocument/2006/relationships/image" Target="../media/image50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4" Type="http://schemas.openxmlformats.org/officeDocument/2006/relationships/image" Target="../media/image76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1.wmf"/><Relationship Id="rId1" Type="http://schemas.openxmlformats.org/officeDocument/2006/relationships/image" Target="../media/image93.wmf"/><Relationship Id="rId4" Type="http://schemas.openxmlformats.org/officeDocument/2006/relationships/image" Target="../media/image95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6.emf"/><Relationship Id="rId1" Type="http://schemas.openxmlformats.org/officeDocument/2006/relationships/image" Target="../media/image9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4" Type="http://schemas.openxmlformats.org/officeDocument/2006/relationships/image" Target="../media/image104.w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5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wmf"/></Relationships>
</file>

<file path=ppt/drawings/_rels/vmlDrawing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wmf"/><Relationship Id="rId1" Type="http://schemas.openxmlformats.org/officeDocument/2006/relationships/image" Target="../media/image135.w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wmf"/><Relationship Id="rId1" Type="http://schemas.openxmlformats.org/officeDocument/2006/relationships/image" Target="../media/image138.wmf"/></Relationships>
</file>

<file path=ppt/drawings/_rels/vmlDrawing7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wmf"/></Relationships>
</file>

<file path=ppt/drawings/_rels/vmlDrawing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wmf"/><Relationship Id="rId1" Type="http://schemas.openxmlformats.org/officeDocument/2006/relationships/image" Target="../media/image143.w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wmf"/><Relationship Id="rId1" Type="http://schemas.openxmlformats.org/officeDocument/2006/relationships/image" Target="../media/image147.wmf"/></Relationships>
</file>

<file path=ppt/drawings/_rels/vmlDrawing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image" Target="../media/image149.wmf"/></Relationships>
</file>

<file path=ppt/drawings/_rels/vmlDrawing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wmf"/><Relationship Id="rId2" Type="http://schemas.openxmlformats.org/officeDocument/2006/relationships/image" Target="../media/image152.wmf"/><Relationship Id="rId1" Type="http://schemas.openxmlformats.org/officeDocument/2006/relationships/image" Target="../media/image151.wmf"/><Relationship Id="rId4" Type="http://schemas.openxmlformats.org/officeDocument/2006/relationships/image" Target="../media/image154.wmf"/></Relationships>
</file>

<file path=ppt/drawings/_rels/vmlDrawing8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wmf"/></Relationships>
</file>

<file path=ppt/drawings/_rels/vmlDrawing8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57.wmf"/></Relationships>
</file>

<file path=ppt/drawings/_rels/vmlDrawing8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58.wmf"/></Relationships>
</file>

<file path=ppt/drawings/_rels/vmlDrawing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wmf"/><Relationship Id="rId1" Type="http://schemas.openxmlformats.org/officeDocument/2006/relationships/image" Target="../media/image160.w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w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9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wmf"/><Relationship Id="rId1" Type="http://schemas.openxmlformats.org/officeDocument/2006/relationships/image" Target="../media/image167.wmf"/></Relationships>
</file>

<file path=ppt/drawings/_rels/vmlDrawing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wmf"/><Relationship Id="rId1" Type="http://schemas.openxmlformats.org/officeDocument/2006/relationships/image" Target="../media/image169.w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wmf"/></Relationships>
</file>

<file path=ppt/drawings/_rels/vmlDrawing9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wmf"/><Relationship Id="rId1" Type="http://schemas.openxmlformats.org/officeDocument/2006/relationships/image" Target="../media/image172.wmf"/></Relationships>
</file>

<file path=ppt/drawings/_rels/vmlDrawing9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image" Target="../media/image174.w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7C03F-020F-4C8B-8D50-B6CE2B14EF1D}" type="datetimeFigureOut">
              <a:rPr lang="ru-RU" smtClean="0"/>
              <a:t>03.05.2020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439E0-1B55-4D49-9581-D8F6A7E12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872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7C03F-020F-4C8B-8D50-B6CE2B14EF1D}" type="datetimeFigureOut">
              <a:rPr lang="ru-RU" smtClean="0"/>
              <a:t>03.05.2020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439E0-1B55-4D49-9581-D8F6A7E12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28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7C03F-020F-4C8B-8D50-B6CE2B14EF1D}" type="datetimeFigureOut">
              <a:rPr lang="ru-RU" smtClean="0"/>
              <a:t>03.05.2020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439E0-1B55-4D49-9581-D8F6A7E12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381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7C03F-020F-4C8B-8D50-B6CE2B14EF1D}" type="datetimeFigureOut">
              <a:rPr lang="ru-RU" smtClean="0"/>
              <a:t>03.05.2020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439E0-1B55-4D49-9581-D8F6A7E12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322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7C03F-020F-4C8B-8D50-B6CE2B14EF1D}" type="datetimeFigureOut">
              <a:rPr lang="ru-RU" smtClean="0"/>
              <a:t>03.05.2020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439E0-1B55-4D49-9581-D8F6A7E12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924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7C03F-020F-4C8B-8D50-B6CE2B14EF1D}" type="datetimeFigureOut">
              <a:rPr lang="ru-RU" smtClean="0"/>
              <a:t>03.05.2020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439E0-1B55-4D49-9581-D8F6A7E12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08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7C03F-020F-4C8B-8D50-B6CE2B14EF1D}" type="datetimeFigureOut">
              <a:rPr lang="ru-RU" smtClean="0"/>
              <a:t>03.05.2020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439E0-1B55-4D49-9581-D8F6A7E12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26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7C03F-020F-4C8B-8D50-B6CE2B14EF1D}" type="datetimeFigureOut">
              <a:rPr lang="ru-RU" smtClean="0"/>
              <a:t>03.05.2020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439E0-1B55-4D49-9581-D8F6A7E12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22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7C03F-020F-4C8B-8D50-B6CE2B14EF1D}" type="datetimeFigureOut">
              <a:rPr lang="ru-RU" smtClean="0"/>
              <a:t>03.05.2020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439E0-1B55-4D49-9581-D8F6A7E12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618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7C03F-020F-4C8B-8D50-B6CE2B14EF1D}" type="datetimeFigureOut">
              <a:rPr lang="ru-RU" smtClean="0"/>
              <a:t>03.05.2020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439E0-1B55-4D49-9581-D8F6A7E12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68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7C03F-020F-4C8B-8D50-B6CE2B14EF1D}" type="datetimeFigureOut">
              <a:rPr lang="ru-RU" smtClean="0"/>
              <a:t>03.05.2020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439E0-1B55-4D49-9581-D8F6A7E12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775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7C03F-020F-4C8B-8D50-B6CE2B14EF1D}" type="datetimeFigureOut">
              <a:rPr lang="ru-RU" smtClean="0"/>
              <a:t>03.05.2020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439E0-1B55-4D49-9581-D8F6A7E12B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2.w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130.bin"/><Relationship Id="rId4" Type="http://schemas.openxmlformats.org/officeDocument/2006/relationships/image" Target="../media/image140.w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4" Type="http://schemas.openxmlformats.org/officeDocument/2006/relationships/image" Target="../media/image142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44.wmf"/><Relationship Id="rId5" Type="http://schemas.openxmlformats.org/officeDocument/2006/relationships/oleObject" Target="../embeddings/oleObject133.bin"/><Relationship Id="rId4" Type="http://schemas.openxmlformats.org/officeDocument/2006/relationships/image" Target="../media/image143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4" Type="http://schemas.openxmlformats.org/officeDocument/2006/relationships/image" Target="../media/image145.w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4" Type="http://schemas.openxmlformats.org/officeDocument/2006/relationships/image" Target="../media/image146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48.wmf"/><Relationship Id="rId5" Type="http://schemas.openxmlformats.org/officeDocument/2006/relationships/oleObject" Target="../embeddings/oleObject137.bin"/><Relationship Id="rId4" Type="http://schemas.openxmlformats.org/officeDocument/2006/relationships/image" Target="../media/image147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oleObject139.bin"/><Relationship Id="rId5" Type="http://schemas.openxmlformats.org/officeDocument/2006/relationships/image" Target="../media/image149.wmf"/><Relationship Id="rId4" Type="http://schemas.openxmlformats.org/officeDocument/2006/relationships/oleObject" Target="../embeddings/oleObject138.bin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3" Type="http://schemas.openxmlformats.org/officeDocument/2006/relationships/oleObject" Target="../embeddings/oleObject140.bin"/><Relationship Id="rId7" Type="http://schemas.openxmlformats.org/officeDocument/2006/relationships/oleObject" Target="../embeddings/oleObject1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141.bin"/><Relationship Id="rId10" Type="http://schemas.openxmlformats.org/officeDocument/2006/relationships/image" Target="../media/image154.wmf"/><Relationship Id="rId4" Type="http://schemas.openxmlformats.org/officeDocument/2006/relationships/image" Target="../media/image151.wmf"/><Relationship Id="rId9" Type="http://schemas.openxmlformats.org/officeDocument/2006/relationships/oleObject" Target="../embeddings/oleObject143.bin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128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4.w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4" Type="http://schemas.openxmlformats.org/officeDocument/2006/relationships/image" Target="../media/image156.w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3" Type="http://schemas.openxmlformats.org/officeDocument/2006/relationships/oleObject" Target="../embeddings/oleObject146.bin"/><Relationship Id="rId7" Type="http://schemas.openxmlformats.org/officeDocument/2006/relationships/oleObject" Target="../embeddings/oleObject1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147.bin"/><Relationship Id="rId4" Type="http://schemas.openxmlformats.org/officeDocument/2006/relationships/image" Target="../media/image157.w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3" Type="http://schemas.openxmlformats.org/officeDocument/2006/relationships/oleObject" Target="../embeddings/oleObject149.bin"/><Relationship Id="rId7" Type="http://schemas.openxmlformats.org/officeDocument/2006/relationships/oleObject" Target="../embeddings/oleObject1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150.bin"/><Relationship Id="rId4" Type="http://schemas.openxmlformats.org/officeDocument/2006/relationships/image" Target="../media/image158.wmf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61.w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160.w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4" Type="http://schemas.openxmlformats.org/officeDocument/2006/relationships/image" Target="../media/image162.w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rity_(physics)" TargetMode="External"/><Relationship Id="rId2" Type="http://schemas.openxmlformats.org/officeDocument/2006/relationships/hyperlink" Target="https://en.wikipedia.org/wiki/T-symmetr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Reduced_Planck_constant" TargetMode="External"/><Relationship Id="rId4" Type="http://schemas.openxmlformats.org/officeDocument/2006/relationships/hyperlink" Target="https://en.wikipedia.org/wiki/Canonical_commutation_relation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-symmetry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5" Type="http://schemas.openxmlformats.org/officeDocument/2006/relationships/image" Target="../media/image163.wmf"/><Relationship Id="rId4" Type="http://schemas.openxmlformats.org/officeDocument/2006/relationships/oleObject" Target="../embeddings/oleObject155.bin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-ok.cc/book/2777441/c9c263" TargetMode="Externa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7.w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168.wmf"/><Relationship Id="rId5" Type="http://schemas.openxmlformats.org/officeDocument/2006/relationships/oleObject" Target="../embeddings/oleObject157.bin"/><Relationship Id="rId4" Type="http://schemas.openxmlformats.org/officeDocument/2006/relationships/image" Target="../media/image167.w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170.wmf"/><Relationship Id="rId5" Type="http://schemas.openxmlformats.org/officeDocument/2006/relationships/oleObject" Target="../embeddings/oleObject159.bin"/><Relationship Id="rId4" Type="http://schemas.openxmlformats.org/officeDocument/2006/relationships/image" Target="../media/image169.w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2.vml"/><Relationship Id="rId4" Type="http://schemas.openxmlformats.org/officeDocument/2006/relationships/image" Target="../media/image171.w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173.wmf"/><Relationship Id="rId5" Type="http://schemas.openxmlformats.org/officeDocument/2006/relationships/oleObject" Target="../embeddings/oleObject162.bin"/><Relationship Id="rId4" Type="http://schemas.openxmlformats.org/officeDocument/2006/relationships/image" Target="../media/image172.wmf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3" Type="http://schemas.openxmlformats.org/officeDocument/2006/relationships/oleObject" Target="../embeddings/oleObject163.bin"/><Relationship Id="rId7" Type="http://schemas.openxmlformats.org/officeDocument/2006/relationships/oleObject" Target="../embeddings/oleObject1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175.wmf"/><Relationship Id="rId5" Type="http://schemas.openxmlformats.org/officeDocument/2006/relationships/oleObject" Target="../embeddings/oleObject164.bin"/><Relationship Id="rId4" Type="http://schemas.openxmlformats.org/officeDocument/2006/relationships/image" Target="../media/image174.w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5.vml"/><Relationship Id="rId4" Type="http://schemas.openxmlformats.org/officeDocument/2006/relationships/image" Target="../media/image177.wmf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9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1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5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6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29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1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hyperlink" Target="https://en.wikipedia.org/wiki/Interaction_pictur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6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3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40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2.png"/><Relationship Id="rId5" Type="http://schemas.openxmlformats.org/officeDocument/2006/relationships/image" Target="../media/image24.png"/><Relationship Id="rId4" Type="http://schemas.openxmlformats.org/officeDocument/2006/relationships/image" Target="../media/image4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45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46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36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36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49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50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5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53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59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60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60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63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6.png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70.png"/><Relationship Id="rId5" Type="http://schemas.openxmlformats.org/officeDocument/2006/relationships/image" Target="../media/image69.wmf"/><Relationship Id="rId4" Type="http://schemas.openxmlformats.org/officeDocument/2006/relationships/oleObject" Target="../embeddings/oleObject61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76.wmf"/><Relationship Id="rId4" Type="http://schemas.openxmlformats.org/officeDocument/2006/relationships/image" Target="../media/image73.wmf"/><Relationship Id="rId9" Type="http://schemas.openxmlformats.org/officeDocument/2006/relationships/oleObject" Target="../embeddings/oleObject65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77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oleObject" Target="../embeddings/oleObject68.bin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79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70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86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87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90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oleObject" Target="../embeddings/oleObject78.bin"/><Relationship Id="rId7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79.bin"/><Relationship Id="rId10" Type="http://schemas.openxmlformats.org/officeDocument/2006/relationships/image" Target="../media/image95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81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oleObject" Target="../embeddings/oleObject78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96.e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93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84.bin"/><Relationship Id="rId5" Type="http://schemas.openxmlformats.org/officeDocument/2006/relationships/image" Target="../media/image97.wmf"/><Relationship Id="rId4" Type="http://schemas.openxmlformats.org/officeDocument/2006/relationships/oleObject" Target="../embeddings/oleObject83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8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7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87.bin"/><Relationship Id="rId10" Type="http://schemas.openxmlformats.org/officeDocument/2006/relationships/image" Target="../media/image104.wmf"/><Relationship Id="rId4" Type="http://schemas.openxmlformats.org/officeDocument/2006/relationships/image" Target="../media/image101.wmf"/><Relationship Id="rId9" Type="http://schemas.openxmlformats.org/officeDocument/2006/relationships/oleObject" Target="../embeddings/oleObject89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105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94.bin"/><Relationship Id="rId4" Type="http://schemas.openxmlformats.org/officeDocument/2006/relationships/image" Target="../media/image90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109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11.w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110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oleObject" Target="../embeddings/oleObject99.bin"/><Relationship Id="rId7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112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4" Type="http://schemas.openxmlformats.org/officeDocument/2006/relationships/image" Target="../media/image115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4" Type="http://schemas.openxmlformats.org/officeDocument/2006/relationships/image" Target="../media/image11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105.bin"/><Relationship Id="rId4" Type="http://schemas.openxmlformats.org/officeDocument/2006/relationships/image" Target="../media/image117.w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119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121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4" Type="http://schemas.openxmlformats.org/officeDocument/2006/relationships/image" Target="../media/image122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123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4" Type="http://schemas.openxmlformats.org/officeDocument/2006/relationships/image" Target="../media/image124.w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4" Type="http://schemas.openxmlformats.org/officeDocument/2006/relationships/image" Target="../media/image125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27.w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12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1.w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128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3" Type="http://schemas.openxmlformats.org/officeDocument/2006/relationships/oleObject" Target="../embeddings/oleObject118.bin"/><Relationship Id="rId7" Type="http://schemas.openxmlformats.org/officeDocument/2006/relationships/oleObject" Target="../embeddings/oleObject1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131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4" Type="http://schemas.openxmlformats.org/officeDocument/2006/relationships/image" Target="../media/image134.w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A4%D0%BE%D1%80%D0%BC%D1%83%D0%BB%D1%8B_%D0%93%D1%80%D0%B8%D0%BD%D0%B0_%E2%80%94_%D0%9A%D1%83%D0%B1%D0%BE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36.wmf"/><Relationship Id="rId5" Type="http://schemas.openxmlformats.org/officeDocument/2006/relationships/oleObject" Target="../embeddings/oleObject123.bin"/><Relationship Id="rId4" Type="http://schemas.openxmlformats.org/officeDocument/2006/relationships/image" Target="../media/image135.w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3" Type="http://schemas.openxmlformats.org/officeDocument/2006/relationships/oleObject" Target="../embeddings/oleObject124.bin"/><Relationship Id="rId7" Type="http://schemas.openxmlformats.org/officeDocument/2006/relationships/oleObject" Target="../embeddings/oleObject1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36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135.w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139.wmf"/><Relationship Id="rId5" Type="http://schemas.openxmlformats.org/officeDocument/2006/relationships/oleObject" Target="../embeddings/oleObject128.bin"/><Relationship Id="rId4" Type="http://schemas.openxmlformats.org/officeDocument/2006/relationships/image" Target="../media/image13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913832" y="4450117"/>
            <a:ext cx="7050635" cy="1655762"/>
          </a:xfrm>
        </p:spPr>
        <p:txBody>
          <a:bodyPr>
            <a:normAutofit fontScale="92500" lnSpcReduction="10000"/>
          </a:bodyPr>
          <a:lstStyle/>
          <a:p>
            <a:r>
              <a:rPr lang="ru-RU" sz="4000" dirty="0"/>
              <a:t>ФДТ, теория линейного отклика, формулы </a:t>
            </a:r>
            <a:r>
              <a:rPr lang="ru-RU" sz="4000" dirty="0" err="1"/>
              <a:t>Кубо</a:t>
            </a:r>
            <a:endParaRPr lang="en-US" sz="4000" dirty="0"/>
          </a:p>
          <a:p>
            <a:r>
              <a:rPr lang="ru-RU" sz="4000" dirty="0"/>
              <a:t>Лекция 12</a:t>
            </a:r>
          </a:p>
        </p:txBody>
      </p:sp>
      <p:pic>
        <p:nvPicPr>
          <p:cNvPr id="6963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86300" cy="575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0AD569-72BA-43F1-86AB-690D1EDE9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"/>
            <a:ext cx="7505700" cy="42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20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3A66249-8E28-40CC-A38B-04099B80AE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604823"/>
              </p:ext>
            </p:extLst>
          </p:nvPr>
        </p:nvGraphicFramePr>
        <p:xfrm>
          <a:off x="0" y="368300"/>
          <a:ext cx="12192000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3" name="Equation" r:id="rId3" imgW="3809880" imgH="368280" progId="Equation.DSMT4">
                  <p:embed/>
                </p:oleObj>
              </mc:Choice>
              <mc:Fallback>
                <p:oleObj name="Equation" r:id="rId3" imgW="380988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368300"/>
                        <a:ext cx="12192000" cy="1176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D94F3AA-F2BE-4FE8-82BE-60E5C8B0CE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544091"/>
              </p:ext>
            </p:extLst>
          </p:nvPr>
        </p:nvGraphicFramePr>
        <p:xfrm>
          <a:off x="841664" y="1928065"/>
          <a:ext cx="10702638" cy="4796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4" name="Equation" r:id="rId5" imgW="3797280" imgH="1701720" progId="Equation.DSMT4">
                  <p:embed/>
                </p:oleObj>
              </mc:Choice>
              <mc:Fallback>
                <p:oleObj name="Equation" r:id="rId5" imgW="3797280" imgH="1701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1664" y="1928065"/>
                        <a:ext cx="10702638" cy="47965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59D21C7-5B12-468F-BF2E-72A6687275E9}"/>
              </a:ext>
            </a:extLst>
          </p:cNvPr>
          <p:cNvSpPr/>
          <p:nvPr/>
        </p:nvSpPr>
        <p:spPr>
          <a:xfrm>
            <a:off x="0" y="1713492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6999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52649" y="0"/>
            <a:ext cx="7886700" cy="1548714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Альтернативная форма записи </a:t>
            </a:r>
            <a:br>
              <a:rPr lang="ru-RU" sz="3600" dirty="0"/>
            </a:br>
            <a:r>
              <a:rPr lang="ru-RU" sz="3600" dirty="0"/>
              <a:t>формулы </a:t>
            </a:r>
            <a:r>
              <a:rPr lang="ru-RU" sz="3600" dirty="0" err="1"/>
              <a:t>Кубо</a:t>
            </a:r>
            <a:r>
              <a:rPr lang="ru-RU" sz="3600" dirty="0"/>
              <a:t>, удобная для перехода к квазиклассическому пределу.</a:t>
            </a:r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238045"/>
              </p:ext>
            </p:extLst>
          </p:nvPr>
        </p:nvGraphicFramePr>
        <p:xfrm>
          <a:off x="3341763" y="1766889"/>
          <a:ext cx="5119612" cy="215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58" name="Equation" r:id="rId3" imgW="2095200" imgH="888840" progId="Equation.DSMT4">
                  <p:embed/>
                </p:oleObj>
              </mc:Choice>
              <mc:Fallback>
                <p:oleObj name="Equation" r:id="rId3" imgW="209520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1763" y="1766889"/>
                        <a:ext cx="5119612" cy="2152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/>
        </p:nvGraphicFramePr>
        <p:xfrm>
          <a:off x="1975643" y="4501250"/>
          <a:ext cx="8240713" cy="215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59" name="Equation" r:id="rId5" imgW="3670200" imgH="965160" progId="Equation.DSMT4">
                  <p:embed/>
                </p:oleObj>
              </mc:Choice>
              <mc:Fallback>
                <p:oleObj name="Equation" r:id="rId5" imgW="3670200" imgH="965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5643" y="4501250"/>
                        <a:ext cx="8240713" cy="21526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Стрелка вниз 2"/>
          <p:cNvSpPr/>
          <p:nvPr/>
        </p:nvSpPr>
        <p:spPr>
          <a:xfrm>
            <a:off x="8369300" y="2953437"/>
            <a:ext cx="1565190" cy="13753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6618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1668" y="0"/>
            <a:ext cx="10515600" cy="1325563"/>
          </a:xfrm>
        </p:spPr>
        <p:txBody>
          <a:bodyPr/>
          <a:lstStyle/>
          <a:p>
            <a:pPr algn="ctr"/>
            <a:r>
              <a:rPr lang="ru-RU" u="sng" dirty="0"/>
              <a:t>Тождества </a:t>
            </a:r>
            <a:r>
              <a:rPr lang="ru-RU" u="sng" dirty="0" err="1"/>
              <a:t>Кубо</a:t>
            </a:r>
            <a:endParaRPr lang="ru-RU" u="sng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783B11D-D61B-491D-8D0E-FCEDB2441252}"/>
              </a:ext>
            </a:extLst>
          </p:cNvPr>
          <p:cNvSpPr/>
          <p:nvPr/>
        </p:nvSpPr>
        <p:spPr>
          <a:xfrm>
            <a:off x="8442664" y="1615736"/>
            <a:ext cx="257453" cy="372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24E84427-4734-4BC8-B3D7-EF952CC0E0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953856"/>
              </p:ext>
            </p:extLst>
          </p:nvPr>
        </p:nvGraphicFramePr>
        <p:xfrm>
          <a:off x="466725" y="1943100"/>
          <a:ext cx="11406188" cy="424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5" name="Equation" r:id="rId3" imgW="3581280" imgH="1333440" progId="Equation.DSMT4">
                  <p:embed/>
                </p:oleObj>
              </mc:Choice>
              <mc:Fallback>
                <p:oleObj name="Equation" r:id="rId3" imgW="3581280" imgH="1333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725" y="1943100"/>
                        <a:ext cx="11406188" cy="424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82103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1668" y="0"/>
            <a:ext cx="10515600" cy="1325563"/>
          </a:xfrm>
        </p:spPr>
        <p:txBody>
          <a:bodyPr/>
          <a:lstStyle/>
          <a:p>
            <a:pPr algn="ctr"/>
            <a:r>
              <a:rPr lang="ru-RU" u="sng" dirty="0"/>
              <a:t>Тождества </a:t>
            </a:r>
            <a:r>
              <a:rPr lang="ru-RU" u="sng" dirty="0" err="1"/>
              <a:t>Кубо</a:t>
            </a:r>
            <a:endParaRPr lang="ru-RU" u="sng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783B11D-D61B-491D-8D0E-FCEDB2441252}"/>
              </a:ext>
            </a:extLst>
          </p:cNvPr>
          <p:cNvSpPr/>
          <p:nvPr/>
        </p:nvSpPr>
        <p:spPr>
          <a:xfrm>
            <a:off x="8442664" y="1615736"/>
            <a:ext cx="257453" cy="372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24E84427-4734-4BC8-B3D7-EF952CC0E0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559145"/>
              </p:ext>
            </p:extLst>
          </p:nvPr>
        </p:nvGraphicFramePr>
        <p:xfrm>
          <a:off x="1603591" y="866235"/>
          <a:ext cx="8978900" cy="224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62" name="Equation" r:id="rId3" imgW="3657600" imgH="914400" progId="Equation.DSMT4">
                  <p:embed/>
                </p:oleObj>
              </mc:Choice>
              <mc:Fallback>
                <p:oleObj name="Equation" r:id="rId3" imgW="3657600" imgH="914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24E84427-4734-4BC8-B3D7-EF952CC0E0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3591" y="866235"/>
                        <a:ext cx="8978900" cy="224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9FBB962-BE58-4181-923C-0AF746EE96C9}"/>
              </a:ext>
            </a:extLst>
          </p:cNvPr>
          <p:cNvSpPr txBox="1">
            <a:spLocks/>
          </p:cNvSpPr>
          <p:nvPr/>
        </p:nvSpPr>
        <p:spPr>
          <a:xfrm>
            <a:off x="838200" y="3023987"/>
            <a:ext cx="10515600" cy="750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u="sng" dirty="0"/>
              <a:t>Доказательство тождества </a:t>
            </a:r>
            <a:r>
              <a:rPr lang="ru-RU" u="sng" dirty="0" err="1"/>
              <a:t>Кубо</a:t>
            </a:r>
            <a:endParaRPr lang="ru-RU" u="sng" dirty="0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E0DDE4E-EA5D-49DF-9818-EB6D9605F0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157165"/>
              </p:ext>
            </p:extLst>
          </p:nvPr>
        </p:nvGraphicFramePr>
        <p:xfrm>
          <a:off x="1873073" y="4459549"/>
          <a:ext cx="13654088" cy="576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63" name="Equation" r:id="rId5" imgW="5562360" imgH="2349360" progId="Equation.DSMT4">
                  <p:embed/>
                </p:oleObj>
              </mc:Choice>
              <mc:Fallback>
                <p:oleObj name="Equation" r:id="rId5" imgW="5562360" imgH="234936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24E84427-4734-4BC8-B3D7-EF952CC0E0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73073" y="4459549"/>
                        <a:ext cx="13654088" cy="576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85983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783B11D-D61B-491D-8D0E-FCEDB2441252}"/>
              </a:ext>
            </a:extLst>
          </p:cNvPr>
          <p:cNvSpPr/>
          <p:nvPr/>
        </p:nvSpPr>
        <p:spPr>
          <a:xfrm>
            <a:off x="8442664" y="1615736"/>
            <a:ext cx="257453" cy="372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9FBB962-BE58-4181-923C-0AF746EE96C9}"/>
              </a:ext>
            </a:extLst>
          </p:cNvPr>
          <p:cNvSpPr txBox="1">
            <a:spLocks/>
          </p:cNvSpPr>
          <p:nvPr/>
        </p:nvSpPr>
        <p:spPr>
          <a:xfrm>
            <a:off x="1181056" y="0"/>
            <a:ext cx="10515600" cy="750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u="sng" dirty="0"/>
              <a:t>Доказательство тождества </a:t>
            </a:r>
            <a:r>
              <a:rPr lang="ru-RU" u="sng" dirty="0" err="1"/>
              <a:t>Кубо</a:t>
            </a:r>
            <a:endParaRPr lang="ru-RU" u="sng" dirty="0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3E0DDE4E-EA5D-49DF-9818-EB6D9605F0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356951"/>
              </p:ext>
            </p:extLst>
          </p:nvPr>
        </p:nvGraphicFramePr>
        <p:xfrm>
          <a:off x="1" y="1212181"/>
          <a:ext cx="12192000" cy="5151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6" name="Equation" r:id="rId3" imgW="5562360" imgH="2349360" progId="Equation.DSMT4">
                  <p:embed/>
                </p:oleObj>
              </mc:Choice>
              <mc:Fallback>
                <p:oleObj name="Equation" r:id="rId3" imgW="5562360" imgH="234936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3E0DDE4E-EA5D-49DF-9818-EB6D9605F0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" y="1212181"/>
                        <a:ext cx="12192000" cy="5151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73960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52650" y="1"/>
            <a:ext cx="7886700" cy="1325563"/>
          </a:xfrm>
        </p:spPr>
        <p:txBody>
          <a:bodyPr/>
          <a:lstStyle/>
          <a:p>
            <a:pPr algn="ctr"/>
            <a:r>
              <a:rPr lang="ru-RU" dirty="0"/>
              <a:t>Доказательство вспомогательного тождества: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026145"/>
              </p:ext>
            </p:extLst>
          </p:nvPr>
        </p:nvGraphicFramePr>
        <p:xfrm>
          <a:off x="170195" y="1970843"/>
          <a:ext cx="11844849" cy="419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4" name="Equation" r:id="rId3" imgW="3416040" imgH="1218960" progId="Equation.DSMT4">
                  <p:embed/>
                </p:oleObj>
              </mc:Choice>
              <mc:Fallback>
                <p:oleObj name="Equation" r:id="rId3" imgW="3416040" imgH="1218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95" y="1970843"/>
                        <a:ext cx="11844849" cy="419913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16041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104D8C-6803-4478-98DB-414EA9AC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Таким образом, мы доказали: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CEB72DB-63F5-4499-AFAE-5C0BCC6800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6774"/>
              </p:ext>
            </p:extLst>
          </p:nvPr>
        </p:nvGraphicFramePr>
        <p:xfrm>
          <a:off x="379714" y="5269409"/>
          <a:ext cx="11649529" cy="1223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6" name="Equation" r:id="rId3" imgW="2781000" imgH="291960" progId="Equation.DSMT4">
                  <p:embed/>
                </p:oleObj>
              </mc:Choice>
              <mc:Fallback>
                <p:oleObj name="Equation" r:id="rId3" imgW="27810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714" y="5269409"/>
                        <a:ext cx="11649529" cy="1223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12ED29C-BC37-44CE-B674-CC9C42CD48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9008517"/>
              </p:ext>
            </p:extLst>
          </p:nvPr>
        </p:nvGraphicFramePr>
        <p:xfrm>
          <a:off x="870554" y="1882066"/>
          <a:ext cx="10797386" cy="2776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7" name="Equation" r:id="rId5" imgW="3555720" imgH="914400" progId="Equation.DSMT4">
                  <p:embed/>
                </p:oleObj>
              </mc:Choice>
              <mc:Fallback>
                <p:oleObj name="Equation" r:id="rId5" imgW="355572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0554" y="1882066"/>
                        <a:ext cx="10797386" cy="27764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46727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1387044" y="34435"/>
                <a:ext cx="9417912" cy="1325563"/>
              </a:xfrm>
            </p:spPr>
            <p:txBody>
              <a:bodyPr/>
              <a:lstStyle/>
              <a:p>
                <a:pPr algn="ctr"/>
                <a:r>
                  <a:rPr lang="ru-RU" dirty="0"/>
                  <a:t>Высокотемпературный предел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87044" y="34435"/>
                <a:ext cx="9417912" cy="1325563"/>
              </a:xfrm>
              <a:blipFill>
                <a:blip r:embed="rId3"/>
                <a:stretch>
                  <a:fillRect l="-4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748835"/>
              </p:ext>
            </p:extLst>
          </p:nvPr>
        </p:nvGraphicFramePr>
        <p:xfrm>
          <a:off x="2246313" y="1360488"/>
          <a:ext cx="7697787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8" name="Equation" r:id="rId4" imgW="3060360" imgH="965160" progId="Equation.DSMT4">
                  <p:embed/>
                </p:oleObj>
              </mc:Choice>
              <mc:Fallback>
                <p:oleObj name="Equation" r:id="rId4" imgW="3060360" imgH="965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6313" y="1360488"/>
                        <a:ext cx="7697787" cy="2413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11827" y="557358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707259"/>
              </p:ext>
            </p:extLst>
          </p:nvPr>
        </p:nvGraphicFramePr>
        <p:xfrm>
          <a:off x="2357438" y="3897571"/>
          <a:ext cx="7570787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9" name="Equation" r:id="rId6" imgW="2565360" imgH="965160" progId="Equation.DSMT4">
                  <p:embed/>
                </p:oleObj>
              </mc:Choice>
              <mc:Fallback>
                <p:oleObj name="Equation" r:id="rId6" imgW="2565360" imgH="965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38" y="3897571"/>
                        <a:ext cx="7570787" cy="2863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26651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277A2A8-F434-4264-BBC6-B528097821B6}"/>
              </a:ext>
            </a:extLst>
          </p:cNvPr>
          <p:cNvSpPr/>
          <p:nvPr/>
        </p:nvSpPr>
        <p:spPr>
          <a:xfrm>
            <a:off x="170155" y="1997839"/>
            <a:ext cx="118516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000" dirty="0"/>
              <a:t>Теория линейного отклика</a:t>
            </a:r>
            <a:r>
              <a:rPr lang="en-US" sz="6000" dirty="0"/>
              <a:t>.</a:t>
            </a:r>
            <a:br>
              <a:rPr lang="en-US" sz="6000" dirty="0"/>
            </a:br>
            <a:r>
              <a:rPr lang="ru-RU" sz="6000" dirty="0"/>
              <a:t>Обобщение. </a:t>
            </a:r>
            <a:br>
              <a:rPr lang="ru-RU" sz="6000" dirty="0"/>
            </a:br>
            <a:r>
              <a:rPr lang="ru-RU" sz="6000" dirty="0"/>
              <a:t>Многокомпонентная внешняя сила.</a:t>
            </a:r>
          </a:p>
        </p:txBody>
      </p:sp>
    </p:spTree>
    <p:extLst>
      <p:ext uri="{BB962C8B-B14F-4D97-AF65-F5344CB8AC3E}">
        <p14:creationId xmlns:p14="http://schemas.microsoft.com/office/powerpoint/2010/main" val="24218607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Теория линейного отклика:</a:t>
            </a:r>
            <a:br>
              <a:rPr lang="ru-RU" dirty="0"/>
            </a:br>
            <a:r>
              <a:rPr lang="ru-RU" dirty="0"/>
              <a:t>обобщение пройденного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3644900" y="3173414"/>
          <a:ext cx="42672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38" name="Equation" r:id="rId3" imgW="2044440" imgH="469800" progId="Equation.DSMT4">
                  <p:embed/>
                </p:oleObj>
              </mc:Choice>
              <mc:Fallback>
                <p:oleObj name="Equation" r:id="rId3" imgW="204444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900" y="3173414"/>
                        <a:ext cx="4267200" cy="9747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4165601" y="2035176"/>
          <a:ext cx="357822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39" name="Equation" r:id="rId5" imgW="1777680" imgH="253800" progId="Equation.DSMT4">
                  <p:embed/>
                </p:oleObj>
              </mc:Choice>
              <mc:Fallback>
                <p:oleObj name="Equation" r:id="rId5" imgW="17776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5601" y="2035176"/>
                        <a:ext cx="3578225" cy="50641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935351"/>
              </p:ext>
            </p:extLst>
          </p:nvPr>
        </p:nvGraphicFramePr>
        <p:xfrm>
          <a:off x="2522538" y="4486275"/>
          <a:ext cx="7285037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0" name="Equation" r:id="rId7" imgW="3492360" imgH="393480" progId="Equation.DSMT4">
                  <p:embed/>
                </p:oleObj>
              </mc:Choice>
              <mc:Fallback>
                <p:oleObj name="Equation" r:id="rId7" imgW="34923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2538" y="4486275"/>
                        <a:ext cx="7285037" cy="81438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377286"/>
              </p:ext>
            </p:extLst>
          </p:nvPr>
        </p:nvGraphicFramePr>
        <p:xfrm>
          <a:off x="4165601" y="5761198"/>
          <a:ext cx="2784689" cy="568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1" name="Equation" r:id="rId9" imgW="1257120" imgH="253800" progId="Equation.DSMT4">
                  <p:embed/>
                </p:oleObj>
              </mc:Choice>
              <mc:Fallback>
                <p:oleObj name="Equation" r:id="rId9" imgW="12571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5601" y="5761198"/>
                        <a:ext cx="2784689" cy="5686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2811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52650" y="150943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Теория линейного отклика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Обобщение. </a:t>
            </a:r>
            <a:br>
              <a:rPr lang="ru-RU" dirty="0"/>
            </a:br>
            <a:r>
              <a:rPr lang="ru-RU" dirty="0"/>
              <a:t>Многокомпонентная внешняя сила.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3648076" y="3173413"/>
          <a:ext cx="4611687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1" name="Equation" r:id="rId3" imgW="2209680" imgH="469800" progId="Equation.DSMT4">
                  <p:embed/>
                </p:oleObj>
              </mc:Choice>
              <mc:Fallback>
                <p:oleObj name="Equation" r:id="rId3" imgW="2209680" imgH="469800" progId="Equation.DSMT4">
                  <p:embed/>
                  <p:pic>
                    <p:nvPicPr>
                      <p:cNvPr id="4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6" y="3173413"/>
                        <a:ext cx="4611687" cy="9747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4114800" y="2009776"/>
          <a:ext cx="3678238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2" name="Equation" r:id="rId5" imgW="1828800" imgH="253800" progId="Equation.DSMT4">
                  <p:embed/>
                </p:oleObj>
              </mc:Choice>
              <mc:Fallback>
                <p:oleObj name="Equation" r:id="rId5" imgW="1828800" imgH="253800" progId="Equation.DSMT4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009776"/>
                        <a:ext cx="3678238" cy="50641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402453"/>
              </p:ext>
            </p:extLst>
          </p:nvPr>
        </p:nvGraphicFramePr>
        <p:xfrm>
          <a:off x="2162175" y="4619625"/>
          <a:ext cx="7870825" cy="183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3" name="Equation" r:id="rId7" imgW="3771720" imgH="888840" progId="Equation.DSMT4">
                  <p:embed/>
                </p:oleObj>
              </mc:Choice>
              <mc:Fallback>
                <p:oleObj name="Equation" r:id="rId7" imgW="3771720" imgH="888840" progId="Equation.DSMT4">
                  <p:embed/>
                  <p:pic>
                    <p:nvPicPr>
                      <p:cNvPr id="6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175" y="4619625"/>
                        <a:ext cx="7870825" cy="18383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3876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D94F3AA-F2BE-4FE8-82BE-60E5C8B0CE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986876"/>
              </p:ext>
            </p:extLst>
          </p:nvPr>
        </p:nvGraphicFramePr>
        <p:xfrm>
          <a:off x="3340488" y="3544527"/>
          <a:ext cx="5381625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49" name="Equation" r:id="rId3" imgW="1498320" imgH="419040" progId="Equation.DSMT4">
                  <p:embed/>
                </p:oleObj>
              </mc:Choice>
              <mc:Fallback>
                <p:oleObj name="Equation" r:id="rId3" imgW="1498320" imgH="4190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AD94F3AA-F2BE-4FE8-82BE-60E5C8B0CE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0488" y="3544527"/>
                        <a:ext cx="5381625" cy="150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B6E3050C-245C-48FA-99F5-8A3BBC6447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79521"/>
              </p:ext>
            </p:extLst>
          </p:nvPr>
        </p:nvGraphicFramePr>
        <p:xfrm>
          <a:off x="0" y="5414468"/>
          <a:ext cx="12212638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50" name="Equation" r:id="rId5" imgW="5003640" imgH="393480" progId="Equation.DSMT4">
                  <p:embed/>
                </p:oleObj>
              </mc:Choice>
              <mc:Fallback>
                <p:oleObj name="Equation" r:id="rId5" imgW="5003640" imgH="3934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B6E3050C-245C-48FA-99F5-8A3BBC6447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5414468"/>
                        <a:ext cx="12212638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59D21C7-5B12-468F-BF2E-72A6687275E9}"/>
              </a:ext>
            </a:extLst>
          </p:cNvPr>
          <p:cNvSpPr/>
          <p:nvPr/>
        </p:nvSpPr>
        <p:spPr>
          <a:xfrm>
            <a:off x="0" y="3133817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51EE244C-5F67-46E4-9916-AE1DD2613E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764"/>
              </p:ext>
            </p:extLst>
          </p:nvPr>
        </p:nvGraphicFramePr>
        <p:xfrm>
          <a:off x="2208213" y="180975"/>
          <a:ext cx="8102600" cy="232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51" name="Equation" r:id="rId7" imgW="2654280" imgH="761760" progId="Equation.DSMT4">
                  <p:embed/>
                </p:oleObj>
              </mc:Choice>
              <mc:Fallback>
                <p:oleObj name="Equation" r:id="rId7" imgW="26542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08213" y="180975"/>
                        <a:ext cx="8102600" cy="2325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90148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150943"/>
            <a:ext cx="9144000" cy="1325563"/>
          </a:xfrm>
        </p:spPr>
        <p:txBody>
          <a:bodyPr>
            <a:noAutofit/>
          </a:bodyPr>
          <a:lstStyle/>
          <a:p>
            <a:pPr algn="ctr"/>
            <a:r>
              <a:rPr lang="ru-RU" sz="3200" dirty="0"/>
              <a:t>Теория линейного отклика</a:t>
            </a:r>
            <a:r>
              <a:rPr lang="en-US" sz="3200" dirty="0"/>
              <a:t>.</a:t>
            </a:r>
            <a:br>
              <a:rPr lang="en-US" sz="3200" dirty="0"/>
            </a:br>
            <a:r>
              <a:rPr lang="ru-RU" sz="3200" dirty="0"/>
              <a:t>Эквивалентные формы записи восприимчивости. </a:t>
            </a:r>
            <a:br>
              <a:rPr lang="ru-RU" sz="3200" dirty="0"/>
            </a:br>
            <a:endParaRPr lang="ru-RU" sz="3200" dirty="0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971774"/>
              </p:ext>
            </p:extLst>
          </p:nvPr>
        </p:nvGraphicFramePr>
        <p:xfrm>
          <a:off x="2222500" y="1192299"/>
          <a:ext cx="7747000" cy="560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6" name="Equation" r:id="rId3" imgW="4089240" imgH="2984400" progId="Equation.DSMT4">
                  <p:embed/>
                </p:oleObj>
              </mc:Choice>
              <mc:Fallback>
                <p:oleObj name="Equation" r:id="rId3" imgW="4089240" imgH="298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0" y="1192299"/>
                        <a:ext cx="7747000" cy="56007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19107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Формулы </a:t>
            </a:r>
            <a:r>
              <a:rPr lang="ru-RU" dirty="0" err="1"/>
              <a:t>Кубо</a:t>
            </a:r>
            <a:r>
              <a:rPr lang="ru-RU" dirty="0"/>
              <a:t>, предварительные итоги: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273539"/>
              </p:ext>
            </p:extLst>
          </p:nvPr>
        </p:nvGraphicFramePr>
        <p:xfrm>
          <a:off x="1557338" y="3970339"/>
          <a:ext cx="9061450" cy="255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4" name="Equation" r:id="rId3" imgW="4813200" imgH="1371600" progId="Equation.DSMT4">
                  <p:embed/>
                </p:oleObj>
              </mc:Choice>
              <mc:Fallback>
                <p:oleObj name="Equation" r:id="rId3" imgW="481320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338" y="3970339"/>
                        <a:ext cx="9061450" cy="255587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3648076" y="2718595"/>
          <a:ext cx="4611687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5" name="Equation" r:id="rId5" imgW="2209680" imgH="469800" progId="Equation.DSMT4">
                  <p:embed/>
                </p:oleObj>
              </mc:Choice>
              <mc:Fallback>
                <p:oleObj name="Equation" r:id="rId5" imgW="220968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6" y="2718595"/>
                        <a:ext cx="4611687" cy="9747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4114800" y="2009776"/>
          <a:ext cx="3678238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6" name="Equation" r:id="rId7" imgW="1828800" imgH="253800" progId="Equation.DSMT4">
                  <p:embed/>
                </p:oleObj>
              </mc:Choice>
              <mc:Fallback>
                <p:oleObj name="Equation" r:id="rId7" imgW="18288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009776"/>
                        <a:ext cx="3678238" cy="50641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02171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Формулы </a:t>
            </a:r>
            <a:r>
              <a:rPr lang="ru-RU" dirty="0" err="1"/>
              <a:t>Кубо</a:t>
            </a:r>
            <a:r>
              <a:rPr lang="ru-RU" dirty="0"/>
              <a:t>, предварительные итоги,</a:t>
            </a:r>
            <a:br>
              <a:rPr lang="ru-RU" dirty="0"/>
            </a:br>
            <a:r>
              <a:rPr lang="ru-RU" dirty="0"/>
              <a:t>Фурье преобразование восприимчивости: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630905"/>
              </p:ext>
            </p:extLst>
          </p:nvPr>
        </p:nvGraphicFramePr>
        <p:xfrm>
          <a:off x="3406775" y="4454526"/>
          <a:ext cx="5094288" cy="185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31" name="Equation" r:id="rId3" imgW="2628720" imgH="965160" progId="Equation.DSMT4">
                  <p:embed/>
                </p:oleObj>
              </mc:Choice>
              <mc:Fallback>
                <p:oleObj name="Equation" r:id="rId3" imgW="2628720" imgH="965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6775" y="4454526"/>
                        <a:ext cx="5094288" cy="18510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3647281" y="2998188"/>
          <a:ext cx="4611687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32" name="Equation" r:id="rId5" imgW="2209680" imgH="469800" progId="Equation.DSMT4">
                  <p:embed/>
                </p:oleObj>
              </mc:Choice>
              <mc:Fallback>
                <p:oleObj name="Equation" r:id="rId5" imgW="220968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7281" y="2998188"/>
                        <a:ext cx="4611687" cy="9747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4114800" y="2009776"/>
          <a:ext cx="3678238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33" name="Equation" r:id="rId7" imgW="1828800" imgH="253800" progId="Equation.DSMT4">
                  <p:embed/>
                </p:oleObj>
              </mc:Choice>
              <mc:Fallback>
                <p:oleObj name="Equation" r:id="rId7" imgW="18288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009776"/>
                        <a:ext cx="3678238" cy="50641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0678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Формула </a:t>
            </a:r>
            <a:r>
              <a:rPr lang="ru-RU" dirty="0" err="1"/>
              <a:t>Кубо</a:t>
            </a:r>
            <a:r>
              <a:rPr lang="ru-RU" dirty="0"/>
              <a:t> для проводимости</a:t>
            </a:r>
            <a:br>
              <a:rPr lang="en-US" dirty="0"/>
            </a:br>
            <a:r>
              <a:rPr lang="ru-RU" dirty="0"/>
              <a:t>в пределе нулевой частоты</a:t>
            </a:r>
            <a:r>
              <a:rPr lang="en-US" dirty="0"/>
              <a:t>.</a:t>
            </a:r>
            <a:br>
              <a:rPr lang="ru-RU" dirty="0"/>
            </a:br>
            <a:r>
              <a:rPr lang="ru-RU" dirty="0"/>
              <a:t>Учебники: Максимов, </a:t>
            </a:r>
            <a:r>
              <a:rPr lang="en-US" dirty="0"/>
              <a:t>Mahan</a:t>
            </a:r>
            <a:r>
              <a:rPr lang="ru-RU" dirty="0"/>
              <a:t>…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245" y="2991569"/>
            <a:ext cx="8873511" cy="224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947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Формула </a:t>
            </a:r>
            <a:r>
              <a:rPr lang="ru-RU" dirty="0" err="1"/>
              <a:t>Кубо</a:t>
            </a:r>
            <a:r>
              <a:rPr lang="ru-RU" dirty="0"/>
              <a:t> для </a:t>
            </a:r>
            <a:r>
              <a:rPr lang="ru-RU" b="1" dirty="0"/>
              <a:t>проводимости</a:t>
            </a:r>
            <a:r>
              <a:rPr lang="en-US" dirty="0"/>
              <a:t>.</a:t>
            </a:r>
            <a:br>
              <a:rPr lang="ru-RU" dirty="0"/>
            </a:br>
            <a:r>
              <a:rPr lang="ru-RU" dirty="0"/>
              <a:t>Учебники: Максимов, </a:t>
            </a:r>
            <a:r>
              <a:rPr lang="en-US" dirty="0"/>
              <a:t>Mahan</a:t>
            </a:r>
            <a:r>
              <a:rPr lang="ru-RU" dirty="0"/>
              <a:t>…</a:t>
            </a:r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405374"/>
              </p:ext>
            </p:extLst>
          </p:nvPr>
        </p:nvGraphicFramePr>
        <p:xfrm>
          <a:off x="2054225" y="1912938"/>
          <a:ext cx="3716338" cy="159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52" name="Equation" r:id="rId3" imgW="1231560" imgH="533160" progId="Equation.DSMT4">
                  <p:embed/>
                </p:oleObj>
              </mc:Choice>
              <mc:Fallback>
                <p:oleObj name="Equation" r:id="rId3" imgW="123156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4225" y="1912938"/>
                        <a:ext cx="3716338" cy="159226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972926"/>
              </p:ext>
            </p:extLst>
          </p:nvPr>
        </p:nvGraphicFramePr>
        <p:xfrm>
          <a:off x="2136776" y="3879850"/>
          <a:ext cx="8169275" cy="285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53" name="Equation" r:id="rId5" imgW="2730240" imgH="965160" progId="Equation.DSMT4">
                  <p:embed/>
                </p:oleObj>
              </mc:Choice>
              <mc:Fallback>
                <p:oleObj name="Equation" r:id="rId5" imgW="2730240" imgH="965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6776" y="3879850"/>
                        <a:ext cx="8169275" cy="285908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67704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Теорема </a:t>
            </a:r>
            <a:r>
              <a:rPr lang="ru-RU" dirty="0" err="1"/>
              <a:t>Онзагера</a:t>
            </a:r>
            <a:r>
              <a:rPr lang="ru-RU" dirty="0"/>
              <a:t> для тензора проводимости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2051221" y="2611973"/>
          <a:ext cx="8205016" cy="2174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71" name="Equation" r:id="rId3" imgW="3606480" imgH="965160" progId="Equation.DSMT4">
                  <p:embed/>
                </p:oleObj>
              </mc:Choice>
              <mc:Fallback>
                <p:oleObj name="Equation" r:id="rId3" imgW="3606480" imgH="965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221" y="2611973"/>
                        <a:ext cx="8205016" cy="217408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53778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004B95-B791-488C-870E-74E2ED3E2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Симметрии в квантовой механике</a:t>
            </a:r>
            <a:br>
              <a:rPr lang="ru-RU" dirty="0"/>
            </a:br>
            <a:r>
              <a:rPr lang="en-US" dirty="0">
                <a:hlinkClick r:id="rId2"/>
              </a:rPr>
              <a:t>https://en.wikipedia.org/wiki/T-symmetry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F6842B1-B41F-48A5-BADD-F3E66CD874A8}"/>
              </a:ext>
            </a:extLst>
          </p:cNvPr>
          <p:cNvSpPr/>
          <p:nvPr/>
        </p:nvSpPr>
        <p:spPr>
          <a:xfrm>
            <a:off x="639191" y="2274837"/>
            <a:ext cx="103691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Eugene Wigner showed that a symmetry operation </a:t>
            </a:r>
            <a:r>
              <a:rPr lang="en-US" i="1" dirty="0">
                <a:latin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</a:rPr>
              <a:t> of a Hamiltonian is represented, in quantum mechanics either by a unitary operator, </a:t>
            </a:r>
            <a:r>
              <a:rPr lang="en-US" i="1" dirty="0">
                <a:latin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</a:rPr>
              <a:t> = </a:t>
            </a:r>
            <a:r>
              <a:rPr lang="en-US" i="1" dirty="0">
                <a:latin typeface="Arial" panose="020B0604020202020204" pitchFamily="34" charset="0"/>
              </a:rPr>
              <a:t>U</a:t>
            </a:r>
            <a:r>
              <a:rPr lang="en-US" dirty="0">
                <a:latin typeface="Arial" panose="020B0604020202020204" pitchFamily="34" charset="0"/>
              </a:rPr>
              <a:t>, or an antiunitary one, </a:t>
            </a:r>
            <a:r>
              <a:rPr lang="en-US" i="1" dirty="0">
                <a:latin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</a:rPr>
              <a:t> = </a:t>
            </a:r>
            <a:r>
              <a:rPr lang="en-US" i="1" dirty="0">
                <a:latin typeface="Arial" panose="020B0604020202020204" pitchFamily="34" charset="0"/>
              </a:rPr>
              <a:t>UK</a:t>
            </a:r>
            <a:r>
              <a:rPr lang="en-US" dirty="0">
                <a:latin typeface="Arial" panose="020B0604020202020204" pitchFamily="34" charset="0"/>
              </a:rPr>
              <a:t> where </a:t>
            </a:r>
            <a:r>
              <a:rPr lang="en-US" i="1" dirty="0">
                <a:latin typeface="Arial" panose="020B0604020202020204" pitchFamily="34" charset="0"/>
              </a:rPr>
              <a:t>U</a:t>
            </a:r>
            <a:r>
              <a:rPr lang="en-US" dirty="0">
                <a:latin typeface="Arial" panose="020B0604020202020204" pitchFamily="34" charset="0"/>
              </a:rPr>
              <a:t> is unitary, and </a:t>
            </a:r>
            <a:r>
              <a:rPr lang="en-US" i="1" dirty="0">
                <a:latin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</a:rPr>
              <a:t> denotes complex conjugation. These are the only operations that act on Hilbert space so as to preserve the </a:t>
            </a:r>
            <a:r>
              <a:rPr lang="en-US" i="1" dirty="0">
                <a:latin typeface="Arial" panose="020B0604020202020204" pitchFamily="34" charset="0"/>
              </a:rPr>
              <a:t>length</a:t>
            </a:r>
            <a:r>
              <a:rPr lang="en-US" dirty="0">
                <a:latin typeface="Arial" panose="020B0604020202020204" pitchFamily="34" charset="0"/>
              </a:rPr>
              <a:t> of the projection of any one state-vector onto another state-vector.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F68DA02-09E2-4DAF-A7F1-1A844E31337A}"/>
              </a:ext>
            </a:extLst>
          </p:cNvPr>
          <p:cNvSpPr/>
          <p:nvPr/>
        </p:nvSpPr>
        <p:spPr>
          <a:xfrm>
            <a:off x="290004" y="3890639"/>
            <a:ext cx="116119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Consider the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Parity (physics)"/>
              </a:rPr>
              <a:t>parity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operator. Acting on the position, it reverses the directions of space, so that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PxP</a:t>
            </a:r>
            <a:r>
              <a:rPr lang="en-US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−1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= −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x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 Similarly, it reverses the direction of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momentum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so that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PpP</a:t>
            </a:r>
            <a:r>
              <a:rPr lang="en-US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−1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= −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p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where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x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and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p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are the position and momentum operators. This preserves the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Canonical commutation relation"/>
              </a:rPr>
              <a:t>canonical commutator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[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x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p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] = </a:t>
            </a:r>
            <a:r>
              <a:rPr lang="en-US" i="1" dirty="0" err="1">
                <a:solidFill>
                  <a:srgbClr val="222222"/>
                </a:solidFill>
                <a:latin typeface="Arial" panose="020B0604020202020204" pitchFamily="34" charset="0"/>
              </a:rPr>
              <a:t>iħ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where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ħ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the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5" tooltip="Reduced Planck constant"/>
              </a:rPr>
              <a:t>reduced Planck constant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only if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P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chosen to be unitary,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PiP</a:t>
            </a:r>
            <a:r>
              <a:rPr lang="en-US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−1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= </a:t>
            </a:r>
            <a:r>
              <a:rPr lang="en-US" i="1" dirty="0" err="1">
                <a:solidFill>
                  <a:srgbClr val="222222"/>
                </a:solidFill>
                <a:latin typeface="Arial" panose="020B0604020202020204" pitchFamily="34" charset="0"/>
              </a:rPr>
              <a:t>i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ru-RU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On the other hand, the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time reversal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operator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it does nothing to the x-operator,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TxT</a:t>
            </a:r>
            <a:r>
              <a:rPr lang="en-US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−1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=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x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but it reverses the direction of p, so that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TpT</a:t>
            </a:r>
            <a:r>
              <a:rPr lang="en-US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−1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= −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p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 The canonical commutator is invariant only if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chosen to be anti-unitary, i.e.,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TiT</a:t>
            </a:r>
            <a:r>
              <a:rPr lang="en-US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−1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= −</a:t>
            </a:r>
            <a:r>
              <a:rPr lang="en-US" i="1" dirty="0" err="1">
                <a:solidFill>
                  <a:srgbClr val="222222"/>
                </a:solidFill>
                <a:latin typeface="Arial" panose="020B0604020202020204" pitchFamily="34" charset="0"/>
              </a:rPr>
              <a:t>i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9180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004B95-B791-488C-870E-74E2ED3E2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Симметрии в квантовой механике</a:t>
            </a:r>
            <a:br>
              <a:rPr lang="ru-RU" dirty="0"/>
            </a:br>
            <a:r>
              <a:rPr lang="en-US" dirty="0">
                <a:hlinkClick r:id="rId3"/>
              </a:rPr>
              <a:t>https://en.wikipedia.org/wiki/T-symmetry</a:t>
            </a:r>
            <a:endParaRPr lang="ru-RU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4CAD24D3-6E6C-42A3-AB18-7C5B171123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269689"/>
              </p:ext>
            </p:extLst>
          </p:nvPr>
        </p:nvGraphicFramePr>
        <p:xfrm>
          <a:off x="3285122" y="2774471"/>
          <a:ext cx="4271254" cy="1815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1" name="Equation" r:id="rId4" imgW="507960" imgH="215640" progId="Equation.DSMT4">
                  <p:embed/>
                </p:oleObj>
              </mc:Choice>
              <mc:Fallback>
                <p:oleObj name="Equation" r:id="rId4" imgW="5079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85122" y="2774471"/>
                        <a:ext cx="4271254" cy="1815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68699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70F4A-F53F-41F6-981C-6E72D042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3A2CA8-F4EB-4A1A-9D96-E2BB1C433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D2E364-1036-4819-879E-340666B6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03" y="0"/>
            <a:ext cx="8373487" cy="58953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2FD0E4-351B-4C11-941E-15193E39C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12" y="5507774"/>
            <a:ext cx="2656007" cy="133837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7790533-081C-48F8-A512-EBC9CE3E03E1}"/>
              </a:ext>
            </a:extLst>
          </p:cNvPr>
          <p:cNvSpPr/>
          <p:nvPr/>
        </p:nvSpPr>
        <p:spPr>
          <a:xfrm>
            <a:off x="2210540" y="704740"/>
            <a:ext cx="8788893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latin typeface="TT181Do00"/>
              </a:rPr>
              <a:t>§ 119*. Обращение времени и детальное равновесие........................................... 561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E6958E1-D5BA-4AD0-B9AF-4D401551F4C9}"/>
              </a:ext>
            </a:extLst>
          </p:cNvPr>
          <p:cNvSpPr/>
          <p:nvPr/>
        </p:nvSpPr>
        <p:spPr>
          <a:xfrm>
            <a:off x="6096000" y="35551"/>
            <a:ext cx="3796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https://b-ok.cc/book/2777441/c9c263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37153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43" y="0"/>
            <a:ext cx="8120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94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40375F-8D13-4FB8-9C33-510A89FF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Итак, что мы получили</a:t>
            </a:r>
            <a:r>
              <a:rPr lang="en-US" dirty="0"/>
              <a:t> </a:t>
            </a:r>
            <a:r>
              <a:rPr lang="ru-RU" dirty="0"/>
              <a:t>для запаздывающего коррелятора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F67CDF4-46A9-4A28-8F7B-12450A769D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876795"/>
              </p:ext>
            </p:extLst>
          </p:nvPr>
        </p:nvGraphicFramePr>
        <p:xfrm>
          <a:off x="131763" y="3486150"/>
          <a:ext cx="11931650" cy="263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18" name="Equation" r:id="rId3" imgW="5003640" imgH="1104840" progId="Equation.DSMT4">
                  <p:embed/>
                </p:oleObj>
              </mc:Choice>
              <mc:Fallback>
                <p:oleObj name="Equation" r:id="rId3" imgW="5003640" imgH="11048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51EE244C-5F67-46E4-9916-AE1DD2613E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1763" y="3486150"/>
                        <a:ext cx="11931650" cy="2633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4CE0376-3BAF-41AC-9EB9-3CA417719D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906772"/>
              </p:ext>
            </p:extLst>
          </p:nvPr>
        </p:nvGraphicFramePr>
        <p:xfrm>
          <a:off x="947848" y="1690688"/>
          <a:ext cx="10405952" cy="820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19" name="Equation" r:id="rId5" imgW="3543120" imgH="279360" progId="Equation.DSMT4">
                  <p:embed/>
                </p:oleObj>
              </mc:Choice>
              <mc:Fallback>
                <p:oleObj name="Equation" r:id="rId5" imgW="35431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7848" y="1690688"/>
                        <a:ext cx="10405952" cy="8205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2F80C22-C66D-4E5F-8474-18FCAC97E017}"/>
              </a:ext>
            </a:extLst>
          </p:cNvPr>
          <p:cNvSpPr/>
          <p:nvPr/>
        </p:nvSpPr>
        <p:spPr>
          <a:xfrm>
            <a:off x="186431" y="2902998"/>
            <a:ext cx="11780668" cy="3719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5102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1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Свойства оператора </a:t>
            </a:r>
            <a:br>
              <a:rPr lang="ru-RU" dirty="0"/>
            </a:br>
            <a:r>
              <a:rPr lang="ru-RU" dirty="0"/>
              <a:t>обращения времени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398558"/>
              </p:ext>
            </p:extLst>
          </p:nvPr>
        </p:nvGraphicFramePr>
        <p:xfrm>
          <a:off x="0" y="1798837"/>
          <a:ext cx="12121379" cy="1288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8" name="Equation" r:id="rId3" imgW="4025880" imgH="431640" progId="Equation.DSMT4">
                  <p:embed/>
                </p:oleObj>
              </mc:Choice>
              <mc:Fallback>
                <p:oleObj name="Equation" r:id="rId3" imgW="40258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798837"/>
                        <a:ext cx="12121379" cy="12888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0963345"/>
              </p:ext>
            </p:extLst>
          </p:nvPr>
        </p:nvGraphicFramePr>
        <p:xfrm>
          <a:off x="3615332" y="4489479"/>
          <a:ext cx="5351954" cy="2160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9" name="Equation" r:id="rId5" imgW="1434960" imgH="583920" progId="Equation.DSMT4">
                  <p:embed/>
                </p:oleObj>
              </mc:Choice>
              <mc:Fallback>
                <p:oleObj name="Equation" r:id="rId5" imgW="143496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5332" y="4489479"/>
                        <a:ext cx="5351954" cy="216092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38271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46929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Доказательство тождества</a:t>
            </a: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431013"/>
              </p:ext>
            </p:extLst>
          </p:nvPr>
        </p:nvGraphicFramePr>
        <p:xfrm>
          <a:off x="5113537" y="4489828"/>
          <a:ext cx="6661212" cy="229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9" name="Equation" r:id="rId3" imgW="3288960" imgH="1143000" progId="Equation.DSMT4">
                  <p:embed/>
                </p:oleObj>
              </mc:Choice>
              <mc:Fallback>
                <p:oleObj name="Equation" r:id="rId3" imgW="3288960" imgH="1143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3537" y="4489828"/>
                        <a:ext cx="6661212" cy="22971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283D7A71-3540-4977-ADD0-02775B4EEC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010119"/>
              </p:ext>
            </p:extLst>
          </p:nvPr>
        </p:nvGraphicFramePr>
        <p:xfrm>
          <a:off x="485775" y="687283"/>
          <a:ext cx="10868025" cy="3865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00" name="Equation" r:id="rId5" imgW="6070320" imgH="2158920" progId="Equation.DSMT4">
                  <p:embed/>
                </p:oleObj>
              </mc:Choice>
              <mc:Fallback>
                <p:oleObj name="Equation" r:id="rId5" imgW="6070320" imgH="2158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5775" y="687283"/>
                        <a:ext cx="10868025" cy="3865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8169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879DE-435D-4669-8B0F-FC0461F1C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Нам потребуется еще одно тождество: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82741FE-5B60-4EEF-A293-956B9748F6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548415"/>
              </p:ext>
            </p:extLst>
          </p:nvPr>
        </p:nvGraphicFramePr>
        <p:xfrm>
          <a:off x="1876764" y="1788619"/>
          <a:ext cx="8438472" cy="4421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56" name="Equation" r:id="rId3" imgW="3441600" imgH="1803240" progId="Equation.DSMT4">
                  <p:embed/>
                </p:oleObj>
              </mc:Choice>
              <mc:Fallback>
                <p:oleObj name="Equation" r:id="rId3" imgW="3441600" imgH="1803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76764" y="1788619"/>
                        <a:ext cx="8438472" cy="4421635"/>
                      </a:xfrm>
                      <a:prstGeom prst="rect">
                        <a:avLst/>
                      </a:prstGeom>
                      <a:ln>
                        <a:solidFill>
                          <a:srgbClr val="FFC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6688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467058"/>
              </p:ext>
            </p:extLst>
          </p:nvPr>
        </p:nvGraphicFramePr>
        <p:xfrm>
          <a:off x="3614522" y="295275"/>
          <a:ext cx="499586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7" name="Equation" r:id="rId3" imgW="2031840" imgH="317160" progId="Equation.DSMT4">
                  <p:embed/>
                </p:oleObj>
              </mc:Choice>
              <mc:Fallback>
                <p:oleObj name="Equation" r:id="rId3" imgW="2031840" imgH="317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4522" y="295275"/>
                        <a:ext cx="4995862" cy="774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Стрелка вниз 5"/>
          <p:cNvSpPr/>
          <p:nvPr/>
        </p:nvSpPr>
        <p:spPr>
          <a:xfrm>
            <a:off x="5749988" y="1153297"/>
            <a:ext cx="724930" cy="11038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DE40BCD-FFFA-474F-8551-CA07E8C697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843791"/>
              </p:ext>
            </p:extLst>
          </p:nvPr>
        </p:nvGraphicFramePr>
        <p:xfrm>
          <a:off x="1432503" y="2340489"/>
          <a:ext cx="9359900" cy="440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8" name="Equation" r:id="rId5" imgW="4114800" imgH="1955520" progId="Equation.DSMT4">
                  <p:embed/>
                </p:oleObj>
              </mc:Choice>
              <mc:Fallback>
                <p:oleObj name="Equation" r:id="rId5" imgW="4114800" imgH="1955520" progId="Equation.DSMT4">
                  <p:embed/>
                  <p:pic>
                    <p:nvPicPr>
                      <p:cNvPr id="4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2503" y="2340489"/>
                        <a:ext cx="9359900" cy="44005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03473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725523"/>
              </p:ext>
            </p:extLst>
          </p:nvPr>
        </p:nvGraphicFramePr>
        <p:xfrm>
          <a:off x="1968843" y="255952"/>
          <a:ext cx="8205016" cy="2174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0" name="Equation" r:id="rId3" imgW="3606480" imgH="965160" progId="Equation.DSMT4">
                  <p:embed/>
                </p:oleObj>
              </mc:Choice>
              <mc:Fallback>
                <p:oleObj name="Equation" r:id="rId3" imgW="3606480" imgH="965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843" y="255952"/>
                        <a:ext cx="8205016" cy="217408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4808538" y="3171826"/>
          <a:ext cx="27733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1" name="Equation" r:id="rId5" imgW="1218960" imgH="241200" progId="Equation.DSMT4">
                  <p:embed/>
                </p:oleObj>
              </mc:Choice>
              <mc:Fallback>
                <p:oleObj name="Equation" r:id="rId5" imgW="12189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8538" y="3171826"/>
                        <a:ext cx="2773362" cy="5429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Стрелка вниз 5"/>
          <p:cNvSpPr/>
          <p:nvPr/>
        </p:nvSpPr>
        <p:spPr>
          <a:xfrm>
            <a:off x="3900681" y="3999341"/>
            <a:ext cx="4341341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3817100" y="5075669"/>
          <a:ext cx="45085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2" name="Equation" r:id="rId7" imgW="1981080" imgH="241200" progId="Equation.DSMT4">
                  <p:embed/>
                </p:oleObj>
              </mc:Choice>
              <mc:Fallback>
                <p:oleObj name="Equation" r:id="rId7" imgW="19810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7100" y="5075669"/>
                        <a:ext cx="4508500" cy="5429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2607277" y="6037219"/>
            <a:ext cx="7566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Неравновесная термодинамика и физическая кинетика</a:t>
            </a:r>
            <a:r>
              <a:rPr lang="en-US" dirty="0"/>
              <a:t>, </a:t>
            </a:r>
            <a:r>
              <a:rPr lang="ru-RU" dirty="0"/>
              <a:t>стр.330</a:t>
            </a:r>
          </a:p>
          <a:p>
            <a:r>
              <a:rPr lang="ru-RU" dirty="0"/>
              <a:t>Х. М. </a:t>
            </a:r>
            <a:r>
              <a:rPr lang="ru-RU" dirty="0" err="1"/>
              <a:t>Биккин</a:t>
            </a:r>
            <a:r>
              <a:rPr lang="ru-RU" dirty="0"/>
              <a:t>, И. И. </a:t>
            </a:r>
            <a:r>
              <a:rPr lang="ru-RU" dirty="0" err="1"/>
              <a:t>Ляпилин</a:t>
            </a:r>
            <a:r>
              <a:rPr lang="ru-RU" dirty="0"/>
              <a:t>. – Екатеринбург : </a:t>
            </a:r>
            <a:r>
              <a:rPr lang="ru-RU" dirty="0" err="1"/>
              <a:t>УрО</a:t>
            </a:r>
            <a:r>
              <a:rPr lang="ru-RU" dirty="0"/>
              <a:t> РАН, 2009.</a:t>
            </a:r>
          </a:p>
        </p:txBody>
      </p:sp>
    </p:spTree>
    <p:extLst>
      <p:ext uri="{BB962C8B-B14F-4D97-AF65-F5344CB8AC3E}">
        <p14:creationId xmlns:p14="http://schemas.microsoft.com/office/powerpoint/2010/main" val="25042075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4676" y="90746"/>
            <a:ext cx="10515600" cy="1325563"/>
          </a:xfrm>
        </p:spPr>
        <p:txBody>
          <a:bodyPr/>
          <a:lstStyle/>
          <a:p>
            <a:r>
              <a:rPr lang="ru-RU" dirty="0"/>
              <a:t>Теорема </a:t>
            </a:r>
            <a:r>
              <a:rPr lang="ru-RU" dirty="0" err="1"/>
              <a:t>Онзагера</a:t>
            </a:r>
            <a:r>
              <a:rPr lang="ru-RU" dirty="0"/>
              <a:t> (общий случай)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472916"/>
              </p:ext>
            </p:extLst>
          </p:nvPr>
        </p:nvGraphicFramePr>
        <p:xfrm>
          <a:off x="457200" y="1416050"/>
          <a:ext cx="10552113" cy="368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22" name="Equation" r:id="rId3" imgW="4292280" imgH="1511280" progId="Equation.DSMT4">
                  <p:embed/>
                </p:oleObj>
              </mc:Choice>
              <mc:Fallback>
                <p:oleObj name="Equation" r:id="rId3" imgW="4292280" imgH="1511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416050"/>
                        <a:ext cx="10552113" cy="36845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головок 1"/>
          <p:cNvSpPr txBox="1">
            <a:spLocks/>
          </p:cNvSpPr>
          <p:nvPr/>
        </p:nvSpPr>
        <p:spPr>
          <a:xfrm>
            <a:off x="1096706" y="53397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Далее применяем доказательство, использованное для изучения симметрии тензора проводимости.</a:t>
            </a:r>
          </a:p>
        </p:txBody>
      </p:sp>
    </p:spTree>
    <p:extLst>
      <p:ext uri="{BB962C8B-B14F-4D97-AF65-F5344CB8AC3E}">
        <p14:creationId xmlns:p14="http://schemas.microsoft.com/office/powerpoint/2010/main" val="9180453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58775"/>
            <a:ext cx="10515600" cy="1325563"/>
          </a:xfrm>
        </p:spPr>
        <p:txBody>
          <a:bodyPr/>
          <a:lstStyle/>
          <a:p>
            <a:r>
              <a:rPr lang="ru-RU" dirty="0"/>
              <a:t>Теорема </a:t>
            </a:r>
            <a:r>
              <a:rPr lang="ru-RU" dirty="0" err="1"/>
              <a:t>Онзагера</a:t>
            </a:r>
            <a:r>
              <a:rPr lang="ru-RU" dirty="0"/>
              <a:t> (общий случай)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8" y="1487203"/>
            <a:ext cx="10543201" cy="383416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413687" y="5934501"/>
            <a:ext cx="7529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SFRM1000"/>
              </a:rPr>
              <a:t>Неравновесная термодинамика и физическая кинетика, стр. </a:t>
            </a:r>
            <a:r>
              <a:rPr lang="ru-RU">
                <a:latin typeface="SFRM1000"/>
              </a:rPr>
              <a:t>332, </a:t>
            </a:r>
            <a:endParaRPr lang="ru-RU" dirty="0">
              <a:latin typeface="SFRM1000"/>
            </a:endParaRPr>
          </a:p>
          <a:p>
            <a:r>
              <a:rPr lang="ru-RU" dirty="0">
                <a:latin typeface="SFRM1000"/>
              </a:rPr>
              <a:t>Х. М. </a:t>
            </a:r>
            <a:r>
              <a:rPr lang="ru-RU" dirty="0" err="1">
                <a:latin typeface="SFRM1000"/>
              </a:rPr>
              <a:t>Биккин</a:t>
            </a:r>
            <a:r>
              <a:rPr lang="ru-RU" dirty="0">
                <a:latin typeface="SFRM1000"/>
              </a:rPr>
              <a:t>, И. И. </a:t>
            </a:r>
            <a:r>
              <a:rPr lang="ru-RU" dirty="0" err="1">
                <a:latin typeface="SFRM1000"/>
              </a:rPr>
              <a:t>Ляпилин</a:t>
            </a:r>
            <a:r>
              <a:rPr lang="ru-RU" dirty="0">
                <a:latin typeface="SFRM1000"/>
              </a:rPr>
              <a:t>. – Екатеринбург : </a:t>
            </a:r>
            <a:r>
              <a:rPr lang="ru-RU" dirty="0" err="1">
                <a:latin typeface="SFRM1000"/>
              </a:rPr>
              <a:t>УрО</a:t>
            </a:r>
            <a:r>
              <a:rPr lang="ru-RU" dirty="0">
                <a:latin typeface="SFRM1000"/>
              </a:rPr>
              <a:t> РАН, 2009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987398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Image result for Ð½ÐµÐ»ÑÐ·Ñ Ð¿ÑÐ¾ÑÑÐ¾ ÑÐ°Ðº ÑÐ´Ð°ÑÑ ÑÐºÐ·Ð°Ð¼ÐµÐ½Ñ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14" y="0"/>
            <a:ext cx="11508259" cy="68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9121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99298-E590-4F1C-962C-79A7FDEB6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</a:t>
            </a:r>
            <a:r>
              <a:rPr lang="ru-RU"/>
              <a:t>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0470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D162C9-0617-4334-B859-4E8456B08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Если все это сделать для опережающего коррелятора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AA7B2E4-F9ED-4080-A8B8-968A24D263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614139"/>
              </p:ext>
            </p:extLst>
          </p:nvPr>
        </p:nvGraphicFramePr>
        <p:xfrm>
          <a:off x="2793206" y="1762680"/>
          <a:ext cx="660558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40" name="Equation" r:id="rId3" imgW="2463480" imgH="279360" progId="Equation.DSMT4">
                  <p:embed/>
                </p:oleObj>
              </mc:Choice>
              <mc:Fallback>
                <p:oleObj name="Equation" r:id="rId3" imgW="2463480" imgH="279360" progId="Equation.DSMT4">
                  <p:embed/>
                  <p:pic>
                    <p:nvPicPr>
                      <p:cNvPr id="6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3206" y="1762680"/>
                        <a:ext cx="6605588" cy="739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3F5D540-EEBE-43C7-8FCE-5FCB070C98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72523"/>
              </p:ext>
            </p:extLst>
          </p:nvPr>
        </p:nvGraphicFramePr>
        <p:xfrm>
          <a:off x="-46038" y="3582988"/>
          <a:ext cx="12317413" cy="271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41" name="Equation" r:id="rId5" imgW="5003640" imgH="1104840" progId="Equation.DSMT4">
                  <p:embed/>
                </p:oleObj>
              </mc:Choice>
              <mc:Fallback>
                <p:oleObj name="Equation" r:id="rId5" imgW="5003640" imgH="1104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46038" y="3582988"/>
                        <a:ext cx="12317413" cy="2719387"/>
                      </a:xfrm>
                      <a:prstGeom prst="rect">
                        <a:avLst/>
                      </a:prstGeom>
                      <a:ln>
                        <a:solidFill>
                          <a:srgbClr val="00B0F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3560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D162C9-0617-4334-B859-4E8456B08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Если все это сделать для </a:t>
            </a:r>
            <a:br>
              <a:rPr lang="ru-RU" dirty="0"/>
            </a:br>
            <a:r>
              <a:rPr lang="ru-RU" dirty="0" err="1"/>
              <a:t>Келдышевского</a:t>
            </a:r>
            <a:r>
              <a:rPr lang="ru-RU" dirty="0"/>
              <a:t> коррелятора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AA7B2E4-F9ED-4080-A8B8-968A24D263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286040"/>
              </p:ext>
            </p:extLst>
          </p:nvPr>
        </p:nvGraphicFramePr>
        <p:xfrm>
          <a:off x="3235325" y="1762125"/>
          <a:ext cx="572135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8" name="Equation" r:id="rId3" imgW="2133360" imgH="279360" progId="Equation.DSMT4">
                  <p:embed/>
                </p:oleObj>
              </mc:Choice>
              <mc:Fallback>
                <p:oleObj name="Equation" r:id="rId3" imgW="2133360" imgH="2793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2AA7B2E4-F9ED-4080-A8B8-968A24D263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325" y="1762125"/>
                        <a:ext cx="5721350" cy="739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3F5D540-EEBE-43C7-8FCE-5FCB070C98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95505"/>
              </p:ext>
            </p:extLst>
          </p:nvPr>
        </p:nvGraphicFramePr>
        <p:xfrm>
          <a:off x="449942" y="3598409"/>
          <a:ext cx="11292116" cy="1882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9" name="Equation" r:id="rId5" imgW="3504960" imgH="583920" progId="Equation.DSMT4">
                  <p:embed/>
                </p:oleObj>
              </mc:Choice>
              <mc:Fallback>
                <p:oleObj name="Equation" r:id="rId5" imgW="3504960" imgH="5839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73F5D540-EEBE-43C7-8FCE-5FCB070C98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942" y="3598409"/>
                        <a:ext cx="11292116" cy="1882020"/>
                      </a:xfrm>
                      <a:prstGeom prst="rect">
                        <a:avLst/>
                      </a:prstGeom>
                      <a:ln>
                        <a:solidFill>
                          <a:srgbClr val="00B0F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7343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ED14F50-DFAF-4C5B-9F0F-7707C95464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394538"/>
              </p:ext>
            </p:extLst>
          </p:nvPr>
        </p:nvGraphicFramePr>
        <p:xfrm>
          <a:off x="-8093" y="141269"/>
          <a:ext cx="12182337" cy="6570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3" name="Equation" r:id="rId3" imgW="4520880" imgH="2438280" progId="Equation.DSMT4">
                  <p:embed/>
                </p:oleObj>
              </mc:Choice>
              <mc:Fallback>
                <p:oleObj name="Equation" r:id="rId3" imgW="4520880" imgH="243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093" y="141269"/>
                        <a:ext cx="12182337" cy="65702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6088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ED14F50-DFAF-4C5B-9F0F-7707C95464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627053"/>
              </p:ext>
            </p:extLst>
          </p:nvPr>
        </p:nvGraphicFramePr>
        <p:xfrm>
          <a:off x="401638" y="688975"/>
          <a:ext cx="11361737" cy="547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8" name="Equation" r:id="rId3" imgW="4216320" imgH="2031840" progId="Equation.DSMT4">
                  <p:embed/>
                </p:oleObj>
              </mc:Choice>
              <mc:Fallback>
                <p:oleObj name="Equation" r:id="rId3" imgW="4216320" imgH="20318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9ED14F50-DFAF-4C5B-9F0F-7707C9546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1638" y="688975"/>
                        <a:ext cx="11361737" cy="547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049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93544F7-35BC-44E7-8CC4-F092C1D497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7563659"/>
              </p:ext>
            </p:extLst>
          </p:nvPr>
        </p:nvGraphicFramePr>
        <p:xfrm>
          <a:off x="68372" y="2018799"/>
          <a:ext cx="12055255" cy="37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0" name="Equation" r:id="rId3" imgW="5727600" imgH="1790640" progId="Equation.DSMT4">
                  <p:embed/>
                </p:oleObj>
              </mc:Choice>
              <mc:Fallback>
                <p:oleObj name="Equation" r:id="rId3" imgW="5727600" imgH="1790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72" y="2018799"/>
                        <a:ext cx="12055255" cy="37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839B7EB-602F-4518-975F-3CC5A0FD7A17}"/>
              </a:ext>
            </a:extLst>
          </p:cNvPr>
          <p:cNvSpPr/>
          <p:nvPr/>
        </p:nvSpPr>
        <p:spPr>
          <a:xfrm>
            <a:off x="2241899" y="716320"/>
            <a:ext cx="77082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/>
              <a:t>Подведем итоги на одном слайде:</a:t>
            </a:r>
          </a:p>
        </p:txBody>
      </p:sp>
    </p:spTree>
    <p:extLst>
      <p:ext uri="{BB962C8B-B14F-4D97-AF65-F5344CB8AC3E}">
        <p14:creationId xmlns:p14="http://schemas.microsoft.com/office/powerpoint/2010/main" val="1592102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4540B-4480-4553-B8AD-48FDAC05C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1310"/>
            <a:ext cx="10515600" cy="216130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Докажем </a:t>
            </a:r>
            <a:br>
              <a:rPr lang="ru-RU" dirty="0"/>
            </a:br>
            <a:r>
              <a:rPr lang="ru-RU" dirty="0"/>
              <a:t>Флуктуационно-Диссипативную теорему</a:t>
            </a:r>
            <a:br>
              <a:rPr lang="ru-RU" dirty="0"/>
            </a:br>
            <a:r>
              <a:rPr lang="ru-RU" dirty="0"/>
              <a:t>(ФДТ)</a:t>
            </a:r>
          </a:p>
        </p:txBody>
      </p:sp>
    </p:spTree>
    <p:extLst>
      <p:ext uri="{BB962C8B-B14F-4D97-AF65-F5344CB8AC3E}">
        <p14:creationId xmlns:p14="http://schemas.microsoft.com/office/powerpoint/2010/main" val="276965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093544F7-35BC-44E7-8CC4-F092C1D497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596903"/>
              </p:ext>
            </p:extLst>
          </p:nvPr>
        </p:nvGraphicFramePr>
        <p:xfrm>
          <a:off x="855972" y="327470"/>
          <a:ext cx="10820446" cy="2975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06" name="Equation" r:id="rId3" imgW="5727600" imgH="1574640" progId="Equation.DSMT4">
                  <p:embed/>
                </p:oleObj>
              </mc:Choice>
              <mc:Fallback>
                <p:oleObj name="Equation" r:id="rId3" imgW="5727600" imgH="15746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093544F7-35BC-44E7-8CC4-F092C1D497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5972" y="327470"/>
                        <a:ext cx="10820446" cy="2975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B815F6AE-48BE-4BAF-ACB3-5B8F4DECAE67}"/>
              </a:ext>
            </a:extLst>
          </p:cNvPr>
          <p:cNvSpPr/>
          <p:nvPr/>
        </p:nvSpPr>
        <p:spPr>
          <a:xfrm>
            <a:off x="4777666" y="3684233"/>
            <a:ext cx="2636668" cy="825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3DF57FA-8460-42BC-B378-FBDE13AE05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0571" y="4733564"/>
          <a:ext cx="10750858" cy="1980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07" name="Equation" r:id="rId5" imgW="3860640" imgH="711000" progId="Equation.DSMT4">
                  <p:embed/>
                </p:oleObj>
              </mc:Choice>
              <mc:Fallback>
                <p:oleObj name="Equation" r:id="rId5" imgW="3860640" imgH="71100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C3DF57FA-8460-42BC-B378-FBDE13AE05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0571" y="4733564"/>
                        <a:ext cx="10750858" cy="198042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15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589F1F-A3A4-44C0-B328-79302F5C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76" y="247801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err="1"/>
              <a:t>Двухвременные</a:t>
            </a:r>
            <a:r>
              <a:rPr lang="ru-RU" dirty="0"/>
              <a:t> запаздывающие функции Грина и </a:t>
            </a:r>
            <a:br>
              <a:rPr lang="en-US" dirty="0"/>
            </a:br>
            <a:r>
              <a:rPr lang="ru-RU" dirty="0"/>
              <a:t>Флуктуационно-диссипативная теорема</a:t>
            </a:r>
          </a:p>
        </p:txBody>
      </p:sp>
    </p:spTree>
    <p:extLst>
      <p:ext uri="{BB962C8B-B14F-4D97-AF65-F5344CB8AC3E}">
        <p14:creationId xmlns:p14="http://schemas.microsoft.com/office/powerpoint/2010/main" val="666612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9A9A7B7-CEC2-4BD0-9A20-DD815EC27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891015"/>
              </p:ext>
            </p:extLst>
          </p:nvPr>
        </p:nvGraphicFramePr>
        <p:xfrm>
          <a:off x="458788" y="174625"/>
          <a:ext cx="11274425" cy="668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57" name="Equation" r:id="rId3" imgW="4902120" imgH="2908080" progId="Equation.DSMT4">
                  <p:embed/>
                </p:oleObj>
              </mc:Choice>
              <mc:Fallback>
                <p:oleObj name="Equation" r:id="rId3" imgW="4902120" imgH="290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8788" y="174625"/>
                        <a:ext cx="11274425" cy="668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7705A13-B255-45D1-95D2-8D792F3E9F76}"/>
              </a:ext>
            </a:extLst>
          </p:cNvPr>
          <p:cNvSpPr/>
          <p:nvPr/>
        </p:nvSpPr>
        <p:spPr>
          <a:xfrm>
            <a:off x="0" y="924791"/>
            <a:ext cx="12192000" cy="62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744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98260024-4A56-4E8D-BF62-FEB1BA2DA6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837526"/>
              </p:ext>
            </p:extLst>
          </p:nvPr>
        </p:nvGraphicFramePr>
        <p:xfrm>
          <a:off x="109754" y="3429000"/>
          <a:ext cx="11972492" cy="1224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6" name="Equation" r:id="rId3" imgW="4228920" imgH="431640" progId="Equation.DSMT4">
                  <p:embed/>
                </p:oleObj>
              </mc:Choice>
              <mc:Fallback>
                <p:oleObj name="Equation" r:id="rId3" imgW="42289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754" y="3429000"/>
                        <a:ext cx="11972492" cy="1224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464C4D0-3ECF-478B-9B2A-EB637407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6634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Итак, </a:t>
            </a:r>
            <a:br>
              <a:rPr lang="ru-RU" dirty="0"/>
            </a:br>
            <a:r>
              <a:rPr lang="ru-RU" dirty="0"/>
              <a:t>флуктуационно-диссипативная теорема,</a:t>
            </a:r>
            <a:br>
              <a:rPr lang="ru-RU" dirty="0"/>
            </a:br>
            <a:r>
              <a:rPr lang="ru-RU" dirty="0"/>
              <a:t>это связь между корреляционными функциями: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AA1D035-BA24-489B-850D-AE758F57B351}"/>
              </a:ext>
            </a:extLst>
          </p:cNvPr>
          <p:cNvSpPr/>
          <p:nvPr/>
        </p:nvSpPr>
        <p:spPr>
          <a:xfrm>
            <a:off x="9694416" y="1100831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600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98260024-4A56-4E8D-BF62-FEB1BA2DA6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186292"/>
              </p:ext>
            </p:extLst>
          </p:nvPr>
        </p:nvGraphicFramePr>
        <p:xfrm>
          <a:off x="109754" y="4202113"/>
          <a:ext cx="11972492" cy="1224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17" name="Equation" r:id="rId3" imgW="4228920" imgH="431640" progId="Equation.DSMT4">
                  <p:embed/>
                </p:oleObj>
              </mc:Choice>
              <mc:Fallback>
                <p:oleObj name="Equation" r:id="rId3" imgW="4228920" imgH="431640" progId="Equation.DSMT4">
                  <p:embed/>
                  <p:pic>
                    <p:nvPicPr>
                      <p:cNvPr id="2" name="Объект 1">
                        <a:extLst>
                          <a:ext uri="{FF2B5EF4-FFF2-40B4-BE49-F238E27FC236}">
                            <a16:creationId xmlns:a16="http://schemas.microsoft.com/office/drawing/2014/main" id="{98260024-4A56-4E8D-BF62-FEB1BA2DA6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754" y="4202113"/>
                        <a:ext cx="11972492" cy="1224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464C4D0-3ECF-478B-9B2A-EB637407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6634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Итак, </a:t>
            </a:r>
            <a:br>
              <a:rPr lang="ru-RU" dirty="0"/>
            </a:br>
            <a:r>
              <a:rPr lang="ru-RU" dirty="0"/>
              <a:t>флуктуационно-диссипативная теорема (ФДТ),</a:t>
            </a:r>
            <a:br>
              <a:rPr lang="ru-RU" dirty="0"/>
            </a:br>
            <a:r>
              <a:rPr lang="ru-RU" dirty="0"/>
              <a:t>это связь между корреляционными функциями: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4A0FB-1EDB-4AA6-A444-B1070FC4FF56}"/>
              </a:ext>
            </a:extLst>
          </p:cNvPr>
          <p:cNvSpPr txBox="1"/>
          <p:nvPr/>
        </p:nvSpPr>
        <p:spPr>
          <a:xfrm flipH="1">
            <a:off x="336664" y="5651128"/>
            <a:ext cx="5191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Какие предположения мы сделали?</a:t>
            </a:r>
          </a:p>
          <a:p>
            <a:pPr marL="342900" indent="-342900">
              <a:buAutoNum type="arabicParenR"/>
            </a:pPr>
            <a:r>
              <a:rPr lang="ru-RU" dirty="0"/>
              <a:t>Матрица плотности – равновесная.</a:t>
            </a:r>
          </a:p>
          <a:p>
            <a:pPr marL="342900" indent="-342900">
              <a:buAutoNum type="arabicParenR"/>
            </a:pPr>
            <a:r>
              <a:rPr lang="ru-RU" dirty="0"/>
              <a:t>Гамильтониан системы не зависит от времени.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CFAFEFF-0686-4350-BF62-C4CA54DE6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800620"/>
              </p:ext>
            </p:extLst>
          </p:nvPr>
        </p:nvGraphicFramePr>
        <p:xfrm>
          <a:off x="1308894" y="2429886"/>
          <a:ext cx="9574212" cy="154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18" name="Equation" r:id="rId5" imgW="9573834" imgH="1548416" progId="Equation.DSMT4">
                  <p:embed/>
                </p:oleObj>
              </mc:Choice>
              <mc:Fallback>
                <p:oleObj name="Equation" r:id="rId5" imgW="9573834" imgH="154841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8894" y="2429886"/>
                        <a:ext cx="9574212" cy="154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4978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Подведем окончательные итоги.</a:t>
            </a:r>
            <a:br>
              <a:rPr lang="ru-RU" dirty="0"/>
            </a:br>
            <a:r>
              <a:rPr lang="ru-RU" dirty="0"/>
              <a:t>При равновесной матрице плотности: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743785"/>
              </p:ext>
            </p:extLst>
          </p:nvPr>
        </p:nvGraphicFramePr>
        <p:xfrm>
          <a:off x="297109" y="2041673"/>
          <a:ext cx="11894891" cy="3232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44" name="Equation" r:id="rId3" imgW="5727600" imgH="1574640" progId="Equation.DSMT4">
                  <p:embed/>
                </p:oleObj>
              </mc:Choice>
              <mc:Fallback>
                <p:oleObj name="Equation" r:id="rId3" imgW="5727600" imgH="1574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09" y="2041673"/>
                        <a:ext cx="11894891" cy="32324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0ACE0EDD-B92B-4A6C-8C06-403B2AF829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02734"/>
              </p:ext>
            </p:extLst>
          </p:nvPr>
        </p:nvGraphicFramePr>
        <p:xfrm>
          <a:off x="2659479" y="5625099"/>
          <a:ext cx="6729413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45" name="Equation" r:id="rId5" imgW="6729982" imgH="1164282" progId="Equation.DSMT4">
                  <p:embed/>
                </p:oleObj>
              </mc:Choice>
              <mc:Fallback>
                <p:oleObj name="Equation" r:id="rId5" imgW="6729982" imgH="116428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59479" y="5625099"/>
                        <a:ext cx="6729413" cy="1163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7638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1DBAA4-D4AB-4D31-B565-ECF60BFE7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Зачем нам эта ФДТ нужна?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019415-C2AB-4ECE-80BC-FFA571D9C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825625"/>
            <a:ext cx="11772900" cy="4351338"/>
          </a:xfrm>
        </p:spPr>
        <p:txBody>
          <a:bodyPr/>
          <a:lstStyle/>
          <a:p>
            <a:r>
              <a:rPr lang="ru-RU" dirty="0"/>
              <a:t>См. иллюстративный пример во втором задании, задача 12.</a:t>
            </a:r>
          </a:p>
          <a:p>
            <a:endParaRPr lang="en-US" dirty="0"/>
          </a:p>
          <a:p>
            <a:r>
              <a:rPr lang="ru-RU" dirty="0"/>
              <a:t>В облаке есть папка «задание». В ней выложена презентация с решением этой задачи. Там применяется ФДТ. </a:t>
            </a:r>
          </a:p>
          <a:p>
            <a:r>
              <a:rPr lang="ru-RU" dirty="0"/>
              <a:t>Прямая ссылка на эту презентацию: </a:t>
            </a:r>
            <a:r>
              <a:rPr lang="en-US" dirty="0"/>
              <a:t>https://cloud.mail.ru/public/5ts7/37guT57tn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356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309457-119B-4DC7-B8A3-20E34474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Теория линейного отклика</a:t>
            </a:r>
          </a:p>
        </p:txBody>
      </p:sp>
    </p:spTree>
    <p:extLst>
      <p:ext uri="{BB962C8B-B14F-4D97-AF65-F5344CB8AC3E}">
        <p14:creationId xmlns:p14="http://schemas.microsoft.com/office/powerpoint/2010/main" val="2610568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FD01D3-7427-4C9D-8382-B4EE86D86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05" y="3833076"/>
            <a:ext cx="11256135" cy="463639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EA61C6-3F1E-4DC4-BFFF-734296E4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025" y="20782"/>
            <a:ext cx="7549331" cy="350841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39817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F8204-42F9-4DE9-BE37-CA060057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8" y="469827"/>
            <a:ext cx="11471564" cy="1325563"/>
          </a:xfrm>
        </p:spPr>
        <p:txBody>
          <a:bodyPr/>
          <a:lstStyle/>
          <a:p>
            <a:pPr algn="ctr"/>
            <a:r>
              <a:rPr lang="en-US" dirty="0">
                <a:hlinkClick r:id="rId2"/>
              </a:rPr>
              <a:t>https://en.wikipedia.org/wiki/Interaction_picture</a:t>
            </a:r>
            <a:r>
              <a:rPr lang="ru-RU" dirty="0"/>
              <a:t>  -- представление взаимодействия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8793EF-32F2-41F1-83E8-62B6364AE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4830"/>
            <a:ext cx="12192000" cy="320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6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39207"/>
            <a:ext cx="10515600" cy="952926"/>
          </a:xfrm>
        </p:spPr>
        <p:txBody>
          <a:bodyPr/>
          <a:lstStyle/>
          <a:p>
            <a:pPr algn="ctr"/>
            <a:r>
              <a:rPr lang="ru-RU" dirty="0"/>
              <a:t>Теория линейного отклика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263554"/>
              </p:ext>
            </p:extLst>
          </p:nvPr>
        </p:nvGraphicFramePr>
        <p:xfrm>
          <a:off x="3744912" y="1368978"/>
          <a:ext cx="470217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" name="Equation" r:id="rId3" imgW="1752480" imgH="253800" progId="Equation.DSMT4">
                  <p:embed/>
                </p:oleObj>
              </mc:Choice>
              <mc:Fallback>
                <p:oleObj name="Equation" r:id="rId3" imgW="1752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4912" y="1368978"/>
                        <a:ext cx="4702175" cy="67468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головок 1"/>
          <p:cNvSpPr txBox="1">
            <a:spLocks/>
          </p:cNvSpPr>
          <p:nvPr/>
        </p:nvSpPr>
        <p:spPr>
          <a:xfrm>
            <a:off x="838200" y="21585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Представление взаимодействия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представление Шредингера 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417057"/>
              </p:ext>
            </p:extLst>
          </p:nvPr>
        </p:nvGraphicFramePr>
        <p:xfrm>
          <a:off x="3869616" y="3681226"/>
          <a:ext cx="4452766" cy="2979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" name="Equation" r:id="rId5" imgW="1688760" imgH="1117440" progId="Equation.DSMT4">
                  <p:embed/>
                </p:oleObj>
              </mc:Choice>
              <mc:Fallback>
                <p:oleObj name="Equation" r:id="rId5" imgW="1688760" imgH="11174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9616" y="3681226"/>
                        <a:ext cx="4452766" cy="29793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160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3275575"/>
              </p:ext>
            </p:extLst>
          </p:nvPr>
        </p:nvGraphicFramePr>
        <p:xfrm>
          <a:off x="3463883" y="1661768"/>
          <a:ext cx="5099050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9" name="Equation" r:id="rId3" imgW="1562040" imgH="393480" progId="Equation.DSMT4">
                  <p:embed/>
                </p:oleObj>
              </mc:Choice>
              <mc:Fallback>
                <p:oleObj name="Equation" r:id="rId3" imgW="1562040" imgH="3934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883" y="1661768"/>
                        <a:ext cx="5099050" cy="1273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523414"/>
              </p:ext>
            </p:extLst>
          </p:nvPr>
        </p:nvGraphicFramePr>
        <p:xfrm>
          <a:off x="3596631" y="112026"/>
          <a:ext cx="470217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0" name="Equation" r:id="rId5" imgW="1752480" imgH="253800" progId="Equation.DSMT4">
                  <p:embed/>
                </p:oleObj>
              </mc:Choice>
              <mc:Fallback>
                <p:oleObj name="Equation" r:id="rId5" imgW="1752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6631" y="112026"/>
                        <a:ext cx="4702175" cy="67468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82378" y="1070919"/>
            <a:ext cx="12035481" cy="156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375719" y="3138440"/>
            <a:ext cx="9662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Решим данное уравнение методом последовательных приближений. Малый параметр – взаимодействие.</a:t>
            </a:r>
          </a:p>
          <a:p>
            <a:endParaRPr lang="ru-RU" sz="2400" dirty="0"/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510683"/>
              </p:ext>
            </p:extLst>
          </p:nvPr>
        </p:nvGraphicFramePr>
        <p:xfrm>
          <a:off x="2197100" y="3943350"/>
          <a:ext cx="7337425" cy="295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1" name="Equation" r:id="rId7" imgW="2247840" imgH="914400" progId="Equation.DSMT4">
                  <p:embed/>
                </p:oleObj>
              </mc:Choice>
              <mc:Fallback>
                <p:oleObj name="Equation" r:id="rId7" imgW="224784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7100" y="3943350"/>
                        <a:ext cx="7337425" cy="2955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0468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 err="1"/>
              <a:t>Двухвременные</a:t>
            </a:r>
            <a:r>
              <a:rPr lang="ru-RU" dirty="0"/>
              <a:t> запаздывающие функции Грина и Флуктуационно-диссипативная теорема</a:t>
            </a: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495946"/>
              </p:ext>
            </p:extLst>
          </p:nvPr>
        </p:nvGraphicFramePr>
        <p:xfrm>
          <a:off x="533400" y="2125663"/>
          <a:ext cx="11125200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" name="Equation" r:id="rId3" imgW="3784320" imgH="1117440" progId="Equation.DSMT4">
                  <p:embed/>
                </p:oleObj>
              </mc:Choice>
              <mc:Fallback>
                <p:oleObj name="Equation" r:id="rId3" imgW="3784320" imgH="1117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125663"/>
                        <a:ext cx="11125200" cy="32480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6B59960-BC64-4DBB-8B81-BFC74B8ECC1C}"/>
              </a:ext>
            </a:extLst>
          </p:cNvPr>
          <p:cNvSpPr txBox="1">
            <a:spLocks/>
          </p:cNvSpPr>
          <p:nvPr/>
        </p:nvSpPr>
        <p:spPr>
          <a:xfrm>
            <a:off x="0" y="6196614"/>
            <a:ext cx="12192000" cy="661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Читать учебник Максимова-Полищука…</a:t>
            </a:r>
          </a:p>
        </p:txBody>
      </p:sp>
    </p:spTree>
    <p:extLst>
      <p:ext uri="{BB962C8B-B14F-4D97-AF65-F5344CB8AC3E}">
        <p14:creationId xmlns:p14="http://schemas.microsoft.com/office/powerpoint/2010/main" val="3864961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Найдем среднее значение оператора </a:t>
            </a:r>
            <a:r>
              <a:rPr lang="en-US" dirty="0"/>
              <a:t>“x”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473206"/>
              </p:ext>
            </p:extLst>
          </p:nvPr>
        </p:nvGraphicFramePr>
        <p:xfrm>
          <a:off x="393700" y="1389063"/>
          <a:ext cx="11403013" cy="246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4" name="Equation" r:id="rId3" imgW="3492360" imgH="761760" progId="Equation.DSMT4">
                  <p:embed/>
                </p:oleObj>
              </mc:Choice>
              <mc:Fallback>
                <p:oleObj name="Equation" r:id="rId3" imgW="3492360" imgH="761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1389063"/>
                        <a:ext cx="11403013" cy="24653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912032"/>
              </p:ext>
            </p:extLst>
          </p:nvPr>
        </p:nvGraphicFramePr>
        <p:xfrm>
          <a:off x="144466" y="4452937"/>
          <a:ext cx="11876998" cy="1636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5" name="Equation" r:id="rId5" imgW="3835080" imgH="533160" progId="Equation.DSMT4">
                  <p:embed/>
                </p:oleObj>
              </mc:Choice>
              <mc:Fallback>
                <p:oleObj name="Equation" r:id="rId5" imgW="383508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66" y="4452937"/>
                        <a:ext cx="11876998" cy="163613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9050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271018"/>
            <a:ext cx="10515600" cy="820882"/>
          </a:xfrm>
        </p:spPr>
        <p:txBody>
          <a:bodyPr/>
          <a:lstStyle/>
          <a:p>
            <a:pPr algn="ctr"/>
            <a:r>
              <a:rPr lang="ru-RU" dirty="0"/>
              <a:t>Найдем среднее значение оператора </a:t>
            </a:r>
            <a:r>
              <a:rPr lang="en-US" dirty="0"/>
              <a:t>“x”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353393"/>
              </p:ext>
            </p:extLst>
          </p:nvPr>
        </p:nvGraphicFramePr>
        <p:xfrm>
          <a:off x="760411" y="1238764"/>
          <a:ext cx="10671175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7" name="Equation" r:id="rId3" imgW="3835080" imgH="533160" progId="Equation.DSMT4">
                  <p:embed/>
                </p:oleObj>
              </mc:Choice>
              <mc:Fallback>
                <p:oleObj name="Equation" r:id="rId3" imgW="383508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1" y="1238764"/>
                        <a:ext cx="10671175" cy="14700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Заголовок 1"/>
              <p:cNvSpPr txBox="1">
                <a:spLocks/>
              </p:cNvSpPr>
              <p:nvPr/>
            </p:nvSpPr>
            <p:spPr>
              <a:xfrm>
                <a:off x="146795" y="2972400"/>
                <a:ext cx="11658027" cy="25799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700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ru-RU" dirty="0"/>
                  <a:t>Из теории возмущений в курсе квантовой механики мы знаем, что большая производная по времени возмущения может вызвать переходы, даже если само возмущение очень мало... </a:t>
                </a:r>
                <a:endParaRPr lang="en-US" dirty="0"/>
              </a:p>
              <a:p>
                <a:pPr algn="ctr"/>
                <a:endParaRPr lang="ru-RU" dirty="0"/>
              </a:p>
              <a:p>
                <a:pPr algn="ctr"/>
                <a:r>
                  <a:rPr lang="ru-RU" dirty="0">
                    <a:solidFill>
                      <a:srgbClr val="FF0000"/>
                    </a:solidFill>
                  </a:rPr>
                  <a:t>Здесь мы договоримся, что возмущение включается очень медленно, </a:t>
                </a:r>
                <a:r>
                  <a:rPr lang="ru-RU" dirty="0" err="1">
                    <a:solidFill>
                      <a:srgbClr val="FF0000"/>
                    </a:solidFill>
                  </a:rPr>
                  <a:t>адиабатически</a:t>
                </a:r>
                <a:r>
                  <a:rPr lang="ru-RU" dirty="0">
                    <a:solidFill>
                      <a:srgbClr val="FF0000"/>
                    </a:solidFill>
                  </a:rPr>
                  <a:t>. Будем далее считать время включения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∞.</m:t>
                    </m:r>
                  </m:oMath>
                </a14:m>
                <a:endParaRPr lang="ru-RU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95" y="2972400"/>
                <a:ext cx="11658027" cy="2579903"/>
              </a:xfrm>
              <a:prstGeom prst="rect">
                <a:avLst/>
              </a:prstGeom>
              <a:blipFill rotWithShape="0">
                <a:blip r:embed="rId5"/>
                <a:stretch>
                  <a:fillRect t="-4492" r="-2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95" y="5815914"/>
            <a:ext cx="3966243" cy="104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55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816175"/>
              </p:ext>
            </p:extLst>
          </p:nvPr>
        </p:nvGraphicFramePr>
        <p:xfrm>
          <a:off x="1000125" y="160338"/>
          <a:ext cx="10668000" cy="147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8" name="Equation" r:id="rId3" imgW="3835080" imgH="533160" progId="Equation.DSMT4">
                  <p:embed/>
                </p:oleObj>
              </mc:Choice>
              <mc:Fallback>
                <p:oleObj name="Equation" r:id="rId3" imgW="383508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160338"/>
                        <a:ext cx="10668000" cy="147161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264662"/>
              </p:ext>
            </p:extLst>
          </p:nvPr>
        </p:nvGraphicFramePr>
        <p:xfrm>
          <a:off x="645952" y="2529494"/>
          <a:ext cx="11030367" cy="3816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9" name="Equation" r:id="rId5" imgW="4584600" imgH="1600200" progId="Equation.DSMT4">
                  <p:embed/>
                </p:oleObj>
              </mc:Choice>
              <mc:Fallback>
                <p:oleObj name="Equation" r:id="rId5" imgW="4584600" imgH="1600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952" y="2529494"/>
                        <a:ext cx="11030367" cy="381677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768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Подведем итоги. В линейном приближении по возмущению: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181422"/>
              </p:ext>
            </p:extLst>
          </p:nvPr>
        </p:nvGraphicFramePr>
        <p:xfrm>
          <a:off x="883341" y="3021013"/>
          <a:ext cx="10528262" cy="2642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5" name="Equation" r:id="rId3" imgW="3314520" imgH="838080" progId="Equation.DSMT4">
                  <p:embed/>
                </p:oleObj>
              </mc:Choice>
              <mc:Fallback>
                <p:oleObj name="Equation" r:id="rId3" imgW="3314520" imgH="838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341" y="3021013"/>
                        <a:ext cx="10528262" cy="264203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6241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Подведем итоги. В линейном приближении по возмущению: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6581063"/>
              </p:ext>
            </p:extLst>
          </p:nvPr>
        </p:nvGraphicFramePr>
        <p:xfrm>
          <a:off x="1633538" y="1360488"/>
          <a:ext cx="9223375" cy="231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30" name="Equation" r:id="rId3" imgW="3314520" imgH="838080" progId="Equation.DSMT4">
                  <p:embed/>
                </p:oleObj>
              </mc:Choice>
              <mc:Fallback>
                <p:oleObj name="Equation" r:id="rId3" imgW="3314520" imgH="838080" progId="Equation.DSMT4">
                  <p:embed/>
                  <p:pic>
                    <p:nvPicPr>
                      <p:cNvPr id="4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3538" y="1360488"/>
                        <a:ext cx="9223375" cy="231457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трелка вниз 4"/>
          <p:cNvSpPr/>
          <p:nvPr/>
        </p:nvSpPr>
        <p:spPr>
          <a:xfrm>
            <a:off x="5231177" y="3802506"/>
            <a:ext cx="2026508" cy="5931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318333"/>
              </p:ext>
            </p:extLst>
          </p:nvPr>
        </p:nvGraphicFramePr>
        <p:xfrm>
          <a:off x="3375025" y="4522788"/>
          <a:ext cx="5443538" cy="210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31" name="Equation" r:id="rId5" imgW="1955520" imgH="761760" progId="Equation.DSMT4">
                  <p:embed/>
                </p:oleObj>
              </mc:Choice>
              <mc:Fallback>
                <p:oleObj name="Equation" r:id="rId5" imgW="1955520" imgH="761760" progId="Equation.DSMT4">
                  <p:embed/>
                  <p:pic>
                    <p:nvPicPr>
                      <p:cNvPr id="6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5025" y="4522788"/>
                        <a:ext cx="5443538" cy="210661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6998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218763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Вернемся к специальному виду гамильтониана взаимодействия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063926"/>
              </p:ext>
            </p:extLst>
          </p:nvPr>
        </p:nvGraphicFramePr>
        <p:xfrm>
          <a:off x="3744911" y="3716643"/>
          <a:ext cx="470217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7" name="Equation" r:id="rId3" imgW="1752480" imgH="253800" progId="Equation.DSMT4">
                  <p:embed/>
                </p:oleObj>
              </mc:Choice>
              <mc:Fallback>
                <p:oleObj name="Equation" r:id="rId3" imgW="1752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4911" y="3716643"/>
                        <a:ext cx="4702175" cy="67468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4893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Вернемся к специальному виду гамильтониана взаимодействия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3744912" y="1825497"/>
          <a:ext cx="470217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0" name="Equation" r:id="rId3" imgW="1752480" imgH="253800" progId="Equation.DSMT4">
                  <p:embed/>
                </p:oleObj>
              </mc:Choice>
              <mc:Fallback>
                <p:oleObj name="Equation" r:id="rId3" imgW="1752480" imgH="253800" progId="Equation.DSMT4">
                  <p:embed/>
                  <p:pic>
                    <p:nvPicPr>
                      <p:cNvPr id="4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4912" y="1825497"/>
                        <a:ext cx="4702175" cy="67468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339876"/>
              </p:ext>
            </p:extLst>
          </p:nvPr>
        </p:nvGraphicFramePr>
        <p:xfrm>
          <a:off x="177005" y="3129884"/>
          <a:ext cx="11837988" cy="245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1" name="Equation" r:id="rId5" imgW="4254480" imgH="888840" progId="Equation.DSMT4">
                  <p:embed/>
                </p:oleObj>
              </mc:Choice>
              <mc:Fallback>
                <p:oleObj name="Equation" r:id="rId5" imgW="4254480" imgH="888840" progId="Equation.DSMT4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005" y="3129884"/>
                        <a:ext cx="11837988" cy="245586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6870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82122"/>
              </p:ext>
            </p:extLst>
          </p:nvPr>
        </p:nvGraphicFramePr>
        <p:xfrm>
          <a:off x="2160588" y="1508125"/>
          <a:ext cx="8151812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5" name="Equation" r:id="rId3" imgW="2476440" imgH="977760" progId="Equation.DSMT4">
                  <p:embed/>
                </p:oleObj>
              </mc:Choice>
              <mc:Fallback>
                <p:oleObj name="Equation" r:id="rId3" imgW="2476440" imgH="977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1508125"/>
                        <a:ext cx="8151812" cy="31940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7027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Тогда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738017"/>
              </p:ext>
            </p:extLst>
          </p:nvPr>
        </p:nvGraphicFramePr>
        <p:xfrm>
          <a:off x="2825750" y="3089275"/>
          <a:ext cx="5691188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97" name="Equation" r:id="rId3" imgW="2044440" imgH="469800" progId="Equation.DSMT4">
                  <p:embed/>
                </p:oleObj>
              </mc:Choice>
              <mc:Fallback>
                <p:oleObj name="Equation" r:id="rId3" imgW="204444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750" y="3089275"/>
                        <a:ext cx="5691188" cy="129857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4773"/>
              </p:ext>
            </p:extLst>
          </p:nvPr>
        </p:nvGraphicFramePr>
        <p:xfrm>
          <a:off x="3555442" y="1570124"/>
          <a:ext cx="470217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98" name="Equation" r:id="rId5" imgW="1752480" imgH="253800" progId="Equation.DSMT4">
                  <p:embed/>
                </p:oleObj>
              </mc:Choice>
              <mc:Fallback>
                <p:oleObj name="Equation" r:id="rId5" imgW="1752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5442" y="1570124"/>
                        <a:ext cx="4702175" cy="67468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60149"/>
              </p:ext>
            </p:extLst>
          </p:nvPr>
        </p:nvGraphicFramePr>
        <p:xfrm>
          <a:off x="939800" y="4838700"/>
          <a:ext cx="1049337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99" name="Equation" r:id="rId7" imgW="3771720" imgH="393480" progId="Equation.DSMT4">
                  <p:embed/>
                </p:oleObj>
              </mc:Choice>
              <mc:Fallback>
                <p:oleObj name="Equation" r:id="rId7" imgW="37717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4838700"/>
                        <a:ext cx="10493375" cy="10858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0020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996547"/>
              </p:ext>
            </p:extLst>
          </p:nvPr>
        </p:nvGraphicFramePr>
        <p:xfrm>
          <a:off x="1574798" y="1712389"/>
          <a:ext cx="9042400" cy="458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2" name="Equation" r:id="rId3" imgW="2933640" imgH="1498320" progId="Equation.DSMT4">
                  <p:embed/>
                </p:oleObj>
              </mc:Choice>
              <mc:Fallback>
                <p:oleObj name="Equation" r:id="rId3" imgW="2933640" imgH="1498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4798" y="1712389"/>
                        <a:ext cx="9042400" cy="458946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F22976-33E8-4839-9DF2-F46BD7BD049E}"/>
              </a:ext>
            </a:extLst>
          </p:cNvPr>
          <p:cNvSpPr txBox="1"/>
          <p:nvPr/>
        </p:nvSpPr>
        <p:spPr>
          <a:xfrm>
            <a:off x="796635" y="633846"/>
            <a:ext cx="10598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Напишем эти соотношения в </a:t>
            </a:r>
            <a:r>
              <a:rPr lang="ru-RU" sz="3600" dirty="0" err="1"/>
              <a:t>фурье</a:t>
            </a:r>
            <a:r>
              <a:rPr lang="ru-RU" sz="3600" dirty="0"/>
              <a:t>-пространстве</a:t>
            </a:r>
          </a:p>
        </p:txBody>
      </p:sp>
    </p:spTree>
    <p:extLst>
      <p:ext uri="{BB962C8B-B14F-4D97-AF65-F5344CB8AC3E}">
        <p14:creationId xmlns:p14="http://schemas.microsoft.com/office/powerpoint/2010/main" val="2627684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 err="1"/>
              <a:t>Двухвременные</a:t>
            </a:r>
            <a:r>
              <a:rPr lang="ru-RU" dirty="0"/>
              <a:t> запаздывающие функции Грина и Флуктуационно-диссипативная теорема</a:t>
            </a: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534170" y="1683327"/>
          <a:ext cx="11123659" cy="4133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83" name="Equation" r:id="rId3" imgW="3784320" imgH="1422360" progId="Equation.DSMT4">
                  <p:embed/>
                </p:oleObj>
              </mc:Choice>
              <mc:Fallback>
                <p:oleObj name="Equation" r:id="rId3" imgW="3784320" imgH="1422360" progId="Equation.DSMT4">
                  <p:embed/>
                  <p:pic>
                    <p:nvPicPr>
                      <p:cNvPr id="6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170" y="1683327"/>
                        <a:ext cx="11123659" cy="413341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6B59960-BC64-4DBB-8B81-BFC74B8ECC1C}"/>
              </a:ext>
            </a:extLst>
          </p:cNvPr>
          <p:cNvSpPr txBox="1">
            <a:spLocks/>
          </p:cNvSpPr>
          <p:nvPr/>
        </p:nvSpPr>
        <p:spPr>
          <a:xfrm>
            <a:off x="0" y="6196614"/>
            <a:ext cx="12192000" cy="661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Читать учебник Максимова-Полищука…</a:t>
            </a:r>
          </a:p>
        </p:txBody>
      </p:sp>
    </p:spTree>
    <p:extLst>
      <p:ext uri="{BB962C8B-B14F-4D97-AF65-F5344CB8AC3E}">
        <p14:creationId xmlns:p14="http://schemas.microsoft.com/office/powerpoint/2010/main" val="835733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279143"/>
              </p:ext>
            </p:extLst>
          </p:nvPr>
        </p:nvGraphicFramePr>
        <p:xfrm>
          <a:off x="4216400" y="3270250"/>
          <a:ext cx="3757613" cy="163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6" name="Equation" r:id="rId3" imgW="1218960" imgH="533160" progId="Equation.DSMT4">
                  <p:embed/>
                </p:oleObj>
              </mc:Choice>
              <mc:Fallback>
                <p:oleObj name="Equation" r:id="rId3" imgW="1218960" imgH="533160" progId="Equation.DSMT4">
                  <p:embed/>
                  <p:pic>
                    <p:nvPicPr>
                      <p:cNvPr id="4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6400" y="3270250"/>
                        <a:ext cx="3757613" cy="163353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9F22976-33E8-4839-9DF2-F46BD7BD049E}"/>
              </a:ext>
            </a:extLst>
          </p:cNvPr>
          <p:cNvSpPr txBox="1"/>
          <p:nvPr/>
        </p:nvSpPr>
        <p:spPr>
          <a:xfrm>
            <a:off x="796635" y="633846"/>
            <a:ext cx="1059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Напишем эти соотношения в </a:t>
            </a:r>
            <a:r>
              <a:rPr lang="ru-RU" sz="3600" dirty="0" err="1"/>
              <a:t>фурье</a:t>
            </a:r>
            <a:r>
              <a:rPr lang="ru-RU" sz="3600" dirty="0"/>
              <a:t>-пространстве...</a:t>
            </a:r>
          </a:p>
          <a:p>
            <a:pPr algn="ctr"/>
            <a:r>
              <a:rPr lang="ru-RU" sz="3600" dirty="0"/>
              <a:t>Подведем итоги:</a:t>
            </a:r>
          </a:p>
        </p:txBody>
      </p:sp>
    </p:spTree>
    <p:extLst>
      <p:ext uri="{BB962C8B-B14F-4D97-AF65-F5344CB8AC3E}">
        <p14:creationId xmlns:p14="http://schemas.microsoft.com/office/powerpoint/2010/main" val="3201238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13795-7F89-41DB-95C0-5F904DC65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018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Симметрии функции отклика</a:t>
            </a:r>
          </a:p>
        </p:txBody>
      </p:sp>
    </p:spTree>
    <p:extLst>
      <p:ext uri="{BB962C8B-B14F-4D97-AF65-F5344CB8AC3E}">
        <p14:creationId xmlns:p14="http://schemas.microsoft.com/office/powerpoint/2010/main" val="1588584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28" y="2516697"/>
            <a:ext cx="8812259" cy="42262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820" y="3414"/>
            <a:ext cx="5912854" cy="12227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438" y="1497252"/>
            <a:ext cx="5449659" cy="83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6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3F241BA-B528-4F48-B9BB-8228B812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4273"/>
            <a:ext cx="10515600" cy="1932709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Диссипация энергии</a:t>
            </a:r>
          </a:p>
        </p:txBody>
      </p:sp>
    </p:spTree>
    <p:extLst>
      <p:ext uri="{BB962C8B-B14F-4D97-AF65-F5344CB8AC3E}">
        <p14:creationId xmlns:p14="http://schemas.microsoft.com/office/powerpoint/2010/main" val="3103285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Диссипация энергии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89" y="2011051"/>
            <a:ext cx="11608422" cy="302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09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19091"/>
          </a:xfrm>
        </p:spPr>
        <p:txBody>
          <a:bodyPr/>
          <a:lstStyle/>
          <a:p>
            <a:pPr algn="ctr"/>
            <a:r>
              <a:rPr lang="ru-RU" dirty="0"/>
              <a:t>Диссипация энергии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81CD7C-4040-4684-9960-AE8480825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57" y="966589"/>
            <a:ext cx="11740563" cy="589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40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4255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Диссипация энергии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291379"/>
              </p:ext>
            </p:extLst>
          </p:nvPr>
        </p:nvGraphicFramePr>
        <p:xfrm>
          <a:off x="357188" y="642938"/>
          <a:ext cx="11496675" cy="615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6" name="Equation" r:id="rId3" imgW="4902120" imgH="2641320" progId="Equation.DSMT4">
                  <p:embed/>
                </p:oleObj>
              </mc:Choice>
              <mc:Fallback>
                <p:oleObj name="Equation" r:id="rId3" imgW="4902120" imgH="2641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642938"/>
                        <a:ext cx="11496675" cy="615156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3262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4255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Диссипация энергии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989478"/>
              </p:ext>
            </p:extLst>
          </p:nvPr>
        </p:nvGraphicFramePr>
        <p:xfrm>
          <a:off x="3087687" y="939794"/>
          <a:ext cx="601662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7" name="Equation" r:id="rId3" imgW="2565360" imgH="482400" progId="Equation.DSMT4">
                  <p:embed/>
                </p:oleObj>
              </mc:Choice>
              <mc:Fallback>
                <p:oleObj name="Equation" r:id="rId3" imgW="25653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687" y="939794"/>
                        <a:ext cx="6016625" cy="11239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Заголовок 1"/>
          <p:cNvSpPr txBox="1">
            <a:spLocks/>
          </p:cNvSpPr>
          <p:nvPr/>
        </p:nvSpPr>
        <p:spPr>
          <a:xfrm>
            <a:off x="838199" y="2277762"/>
            <a:ext cx="10515600" cy="2302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Таким образом, </a:t>
            </a:r>
          </a:p>
          <a:p>
            <a:pPr algn="ctr"/>
            <a:r>
              <a:rPr lang="ru-RU" dirty="0"/>
              <a:t>мнимая часть восприимчивости </a:t>
            </a:r>
          </a:p>
          <a:p>
            <a:pPr algn="ctr"/>
            <a:r>
              <a:rPr lang="ru-RU" dirty="0"/>
              <a:t>определяет диссипацию энергии.</a:t>
            </a:r>
          </a:p>
        </p:txBody>
      </p:sp>
    </p:spTree>
    <p:extLst>
      <p:ext uri="{BB962C8B-B14F-4D97-AF65-F5344CB8AC3E}">
        <p14:creationId xmlns:p14="http://schemas.microsoft.com/office/powerpoint/2010/main" val="1802983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4255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Диссипация энергии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410663"/>
              </p:ext>
            </p:extLst>
          </p:nvPr>
        </p:nvGraphicFramePr>
        <p:xfrm>
          <a:off x="3087686" y="775556"/>
          <a:ext cx="601662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04" name="Equation" r:id="rId3" imgW="2565360" imgH="482400" progId="Equation.DSMT4">
                  <p:embed/>
                </p:oleObj>
              </mc:Choice>
              <mc:Fallback>
                <p:oleObj name="Equation" r:id="rId3" imgW="2565360" imgH="482400" progId="Equation.DSMT4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686" y="775556"/>
                        <a:ext cx="6016625" cy="11239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Заголовок 1"/>
          <p:cNvSpPr txBox="1">
            <a:spLocks/>
          </p:cNvSpPr>
          <p:nvPr/>
        </p:nvSpPr>
        <p:spPr>
          <a:xfrm>
            <a:off x="838199" y="6051211"/>
            <a:ext cx="10515600" cy="642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ru-RU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A1B6EB2-A620-43B8-9B23-647FEFCCCB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897308"/>
              </p:ext>
            </p:extLst>
          </p:nvPr>
        </p:nvGraphicFramePr>
        <p:xfrm>
          <a:off x="4343632" y="4729523"/>
          <a:ext cx="395605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05" name="Equation" r:id="rId5" imgW="774360" imgH="203040" progId="Equation.DSMT4">
                  <p:embed/>
                </p:oleObj>
              </mc:Choice>
              <mc:Fallback>
                <p:oleObj name="Equation" r:id="rId5" imgW="774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3632" y="4729523"/>
                        <a:ext cx="3956050" cy="103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706537E-BBDA-4D94-A8BB-3A8E3E9E929B}"/>
              </a:ext>
            </a:extLst>
          </p:cNvPr>
          <p:cNvSpPr txBox="1">
            <a:spLocks/>
          </p:cNvSpPr>
          <p:nvPr/>
        </p:nvSpPr>
        <p:spPr>
          <a:xfrm>
            <a:off x="1063857" y="2071301"/>
            <a:ext cx="10515600" cy="2658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Таким образом, </a:t>
            </a:r>
          </a:p>
          <a:p>
            <a:pPr algn="ctr"/>
            <a:r>
              <a:rPr lang="ru-RU" dirty="0"/>
              <a:t>мнимая часть восприимчивости </a:t>
            </a:r>
          </a:p>
          <a:p>
            <a:pPr algn="ctr"/>
            <a:r>
              <a:rPr lang="ru-RU" dirty="0"/>
              <a:t>определяет диссипацию энергии.</a:t>
            </a:r>
            <a:r>
              <a:rPr lang="en-US" dirty="0"/>
              <a:t> </a:t>
            </a:r>
            <a:r>
              <a:rPr lang="ru-RU" dirty="0"/>
              <a:t>В устойчивых процессах энергия поглощается, т.е., </a:t>
            </a:r>
            <a:r>
              <a:rPr lang="en-US" dirty="0"/>
              <a:t>Q&gt;0. </a:t>
            </a:r>
            <a:endParaRPr lang="ru-RU" dirty="0"/>
          </a:p>
          <a:p>
            <a:pPr algn="ctr"/>
            <a:r>
              <a:rPr lang="ru-RU" dirty="0"/>
              <a:t>Тогда сделаем вывод, что устойчивая система удовлетворяет условию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B61F82D-7007-4171-80B8-0E639C4D05ED}"/>
              </a:ext>
            </a:extLst>
          </p:cNvPr>
          <p:cNvSpPr txBox="1">
            <a:spLocks/>
          </p:cNvSpPr>
          <p:nvPr/>
        </p:nvSpPr>
        <p:spPr>
          <a:xfrm>
            <a:off x="0" y="5819774"/>
            <a:ext cx="12192000" cy="1038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Обратное неравенство соответствует </a:t>
            </a:r>
          </a:p>
          <a:p>
            <a:pPr algn="ctr"/>
            <a:r>
              <a:rPr lang="ru-RU" dirty="0"/>
              <a:t>«взрывающимся» системам.</a:t>
            </a:r>
          </a:p>
        </p:txBody>
      </p:sp>
    </p:spTree>
    <p:extLst>
      <p:ext uri="{BB962C8B-B14F-4D97-AF65-F5344CB8AC3E}">
        <p14:creationId xmlns:p14="http://schemas.microsoft.com/office/powerpoint/2010/main" val="23756139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7015DF-AA36-4C40-A780-7480AF1C0906}"/>
              </a:ext>
            </a:extLst>
          </p:cNvPr>
          <p:cNvSpPr/>
          <p:nvPr/>
        </p:nvSpPr>
        <p:spPr>
          <a:xfrm>
            <a:off x="1697296" y="2712162"/>
            <a:ext cx="87974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/>
              <a:t>Соотношения </a:t>
            </a:r>
            <a:r>
              <a:rPr lang="ru-RU" sz="4800" dirty="0" err="1"/>
              <a:t>Крамерса-Кронига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564492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5C499E-8DA5-4C24-B206-E526F28E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14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В классическом приделе: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9051152-2337-42C3-9BDC-669C717203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561672"/>
              </p:ext>
            </p:extLst>
          </p:nvPr>
        </p:nvGraphicFramePr>
        <p:xfrm>
          <a:off x="260259" y="1690688"/>
          <a:ext cx="11671482" cy="505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3" name="Equation" r:id="rId3" imgW="3987720" imgH="1726920" progId="Equation.DSMT4">
                  <p:embed/>
                </p:oleObj>
              </mc:Choice>
              <mc:Fallback>
                <p:oleObj name="Equation" r:id="rId3" imgW="3987720" imgH="1726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259" y="1690688"/>
                        <a:ext cx="11671482" cy="505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60197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algn="ctr"/>
                <a:r>
                  <a:rPr lang="ru-RU" dirty="0"/>
                  <a:t>Общие свойства обобщенной восприимчивости в комплексной плоскости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739" t="-7834" r="-3072" b="-147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39821"/>
                <a:ext cx="10515600" cy="346692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не имеет особенностей в верхней полуплоскости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,</a:t>
                </a:r>
              </a:p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ru-RU" dirty="0"/>
                  <a:t>на мнимой оси восприимчивость вещественна</a:t>
                </a:r>
                <a:r>
                  <a:rPr lang="en-US" dirty="0"/>
                  <a:t> </a:t>
                </a:r>
                <a:r>
                  <a:rPr lang="ru-RU" dirty="0"/>
                  <a:t>и монотонна,</a:t>
                </a:r>
              </a:p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не имеет нулей в верхней полуплоскости</a:t>
                </a:r>
              </a:p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39821"/>
                <a:ext cx="10515600" cy="3466926"/>
              </a:xfrm>
              <a:blipFill>
                <a:blip r:embed="rId4"/>
                <a:stretch>
                  <a:fillRect t="-2812" r="-1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980191"/>
              </p:ext>
            </p:extLst>
          </p:nvPr>
        </p:nvGraphicFramePr>
        <p:xfrm>
          <a:off x="2095973" y="1690688"/>
          <a:ext cx="765492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1" name="Equation" r:id="rId5" imgW="3263760" imgH="482400" progId="Equation.DSMT4">
                  <p:embed/>
                </p:oleObj>
              </mc:Choice>
              <mc:Fallback>
                <p:oleObj name="Equation" r:id="rId5" imgW="32637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973" y="1690688"/>
                        <a:ext cx="7654925" cy="11239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0367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33430E-FC9E-4B9F-A8B6-C33D9358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Восприимчивость не имеет особенностей (полюсов, …) в верхней полуплоскости комплексных частот… 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D8D24D29-1D9F-4D81-95F2-7C1B0A069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578486"/>
              </p:ext>
            </p:extLst>
          </p:nvPr>
        </p:nvGraphicFramePr>
        <p:xfrm>
          <a:off x="3726056" y="2220119"/>
          <a:ext cx="4739888" cy="1325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04" name="Equation" r:id="rId3" imgW="1498320" imgH="419040" progId="Equation.DSMT4">
                  <p:embed/>
                </p:oleObj>
              </mc:Choice>
              <mc:Fallback>
                <p:oleObj name="Equation" r:id="rId3" imgW="14983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6056" y="2220119"/>
                        <a:ext cx="4739888" cy="1325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5A8F1FA-0E50-472B-94C4-822EBB1FD1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129252"/>
              </p:ext>
            </p:extLst>
          </p:nvPr>
        </p:nvGraphicFramePr>
        <p:xfrm>
          <a:off x="2273300" y="4495800"/>
          <a:ext cx="787717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05" name="Equation" r:id="rId5" imgW="2831760" imgH="393480" progId="Equation.DSMT4">
                  <p:embed/>
                </p:oleObj>
              </mc:Choice>
              <mc:Fallback>
                <p:oleObj name="Equation" r:id="rId5" imgW="2831760" imgH="393480" progId="Equation.DSMT4">
                  <p:embed/>
                  <p:pic>
                    <p:nvPicPr>
                      <p:cNvPr id="6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3300" y="4495800"/>
                        <a:ext cx="7877175" cy="10858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4003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438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Соотношения </a:t>
            </a:r>
            <a:r>
              <a:rPr lang="ru-RU" dirty="0" err="1"/>
              <a:t>Крамерса-Кронига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300" y="1020685"/>
            <a:ext cx="3768565" cy="23410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052" y="1545521"/>
            <a:ext cx="1747835" cy="959750"/>
          </a:xfrm>
          <a:prstGeom prst="rect">
            <a:avLst/>
          </a:prstGeom>
        </p:spPr>
      </p:pic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121901"/>
              </p:ext>
            </p:extLst>
          </p:nvPr>
        </p:nvGraphicFramePr>
        <p:xfrm>
          <a:off x="1027050" y="3460235"/>
          <a:ext cx="9771063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3" name="Equation" r:id="rId5" imgW="4165560" imgH="469800" progId="Equation.DSMT4">
                  <p:embed/>
                </p:oleObj>
              </mc:Choice>
              <mc:Fallback>
                <p:oleObj name="Equation" r:id="rId5" imgW="416556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050" y="3460235"/>
                        <a:ext cx="9771063" cy="109378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8294" y="4749534"/>
            <a:ext cx="3735412" cy="210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278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438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Интегральные тождества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300" y="1020685"/>
            <a:ext cx="3768565" cy="2341079"/>
          </a:xfrm>
          <a:prstGeom prst="rect">
            <a:avLst/>
          </a:prstGeom>
        </p:spPr>
      </p:pic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764712"/>
              </p:ext>
            </p:extLst>
          </p:nvPr>
        </p:nvGraphicFramePr>
        <p:xfrm>
          <a:off x="2605088" y="3460750"/>
          <a:ext cx="6615112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3" name="Equation" r:id="rId4" imgW="2819160" imgH="469800" progId="Equation.DSMT4">
                  <p:embed/>
                </p:oleObj>
              </mc:Choice>
              <mc:Fallback>
                <p:oleObj name="Equation" r:id="rId4" imgW="281916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5088" y="3460750"/>
                        <a:ext cx="6615112" cy="109378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49" y="1020685"/>
            <a:ext cx="3684790" cy="112145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869" y="5431165"/>
            <a:ext cx="4340372" cy="1426835"/>
          </a:xfrm>
          <a:prstGeom prst="rect">
            <a:avLst/>
          </a:prstGeom>
        </p:spPr>
      </p:pic>
      <p:sp>
        <p:nvSpPr>
          <p:cNvPr id="9" name="Стрелка вниз 8"/>
          <p:cNvSpPr/>
          <p:nvPr/>
        </p:nvSpPr>
        <p:spPr>
          <a:xfrm>
            <a:off x="5428735" y="4680371"/>
            <a:ext cx="1301579" cy="575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5677" y="5601729"/>
            <a:ext cx="3436323" cy="947952"/>
          </a:xfrm>
          <a:prstGeom prst="rect">
            <a:avLst/>
          </a:prstGeom>
        </p:spPr>
      </p:pic>
      <p:sp>
        <p:nvSpPr>
          <p:cNvPr id="11" name="Стрелка вправо 10"/>
          <p:cNvSpPr/>
          <p:nvPr/>
        </p:nvSpPr>
        <p:spPr>
          <a:xfrm>
            <a:off x="7638685" y="5848020"/>
            <a:ext cx="980303" cy="593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8784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91EEC1-D298-4073-9B75-1C9780F5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Итак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CDBC42-1606-4FC8-A4FA-D694A9098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883" y="2390486"/>
            <a:ext cx="5532233" cy="312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70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0DAD4-7C0E-4B35-A730-FBB41A567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Флуктуационно-диссипативная теорема для обобщенной восприимчивости</a:t>
            </a:r>
          </a:p>
        </p:txBody>
      </p:sp>
    </p:spTree>
    <p:extLst>
      <p:ext uri="{BB962C8B-B14F-4D97-AF65-F5344CB8AC3E}">
        <p14:creationId xmlns:p14="http://schemas.microsoft.com/office/powerpoint/2010/main" val="2894513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0596"/>
            <a:ext cx="10515600" cy="96397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Флуктуационно-диссипативная теорема для обобщенной восприимчивости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491562"/>
              </p:ext>
            </p:extLst>
          </p:nvPr>
        </p:nvGraphicFramePr>
        <p:xfrm>
          <a:off x="57942" y="854869"/>
          <a:ext cx="12076112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1" name="Equation" r:id="rId3" imgW="5600520" imgH="812520" progId="Equation.DSMT4">
                  <p:embed/>
                </p:oleObj>
              </mc:Choice>
              <mc:Fallback>
                <p:oleObj name="Equation" r:id="rId3" imgW="560052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42" y="854869"/>
                        <a:ext cx="12076112" cy="1730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108660"/>
              </p:ext>
            </p:extLst>
          </p:nvPr>
        </p:nvGraphicFramePr>
        <p:xfrm>
          <a:off x="3081337" y="2585244"/>
          <a:ext cx="6029325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2" name="Equation" r:id="rId5" imgW="2247840" imgH="431640" progId="Equation.DSMT4">
                  <p:embed/>
                </p:oleObj>
              </mc:Choice>
              <mc:Fallback>
                <p:oleObj name="Equation" r:id="rId5" imgW="22478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1337" y="2585244"/>
                        <a:ext cx="6029325" cy="114458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42112" y="3801976"/>
            <a:ext cx="12060194" cy="10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81"/>
              </p:ext>
            </p:extLst>
          </p:nvPr>
        </p:nvGraphicFramePr>
        <p:xfrm>
          <a:off x="146050" y="4054475"/>
          <a:ext cx="11899900" cy="1293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3" name="Equation" r:id="rId7" imgW="5308560" imgH="583920" progId="Equation.DSMT4">
                  <p:embed/>
                </p:oleObj>
              </mc:Choice>
              <mc:Fallback>
                <p:oleObj name="Equation" r:id="rId7" imgW="530856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" y="4054475"/>
                        <a:ext cx="11899900" cy="12938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540033"/>
              </p:ext>
            </p:extLst>
          </p:nvPr>
        </p:nvGraphicFramePr>
        <p:xfrm>
          <a:off x="42112" y="5761453"/>
          <a:ext cx="12060194" cy="998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4" name="Equation" r:id="rId9" imgW="5765760" imgH="482400" progId="Equation.DSMT4">
                  <p:embed/>
                </p:oleObj>
              </mc:Choice>
              <mc:Fallback>
                <p:oleObj name="Equation" r:id="rId9" imgW="57657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2" y="5761453"/>
                        <a:ext cx="12060194" cy="99822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1413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1784"/>
            <a:ext cx="10515600" cy="96397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Флуктуационно-диссипативная теорема для обобщенной восприимчивости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23565" y="3016876"/>
            <a:ext cx="12060194" cy="10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91649"/>
              </p:ext>
            </p:extLst>
          </p:nvPr>
        </p:nvGraphicFramePr>
        <p:xfrm>
          <a:off x="49423" y="1572551"/>
          <a:ext cx="12068435" cy="969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2" name="Equation" r:id="rId3" imgW="5943600" imgH="482400" progId="Equation.DSMT4">
                  <p:embed/>
                </p:oleObj>
              </mc:Choice>
              <mc:Fallback>
                <p:oleObj name="Equation" r:id="rId3" imgW="594360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23" y="1572551"/>
                        <a:ext cx="12068435" cy="96935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Стрелка вниз 2"/>
          <p:cNvSpPr/>
          <p:nvPr/>
        </p:nvSpPr>
        <p:spPr>
          <a:xfrm>
            <a:off x="4880915" y="3598934"/>
            <a:ext cx="2430162" cy="10297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577621"/>
              </p:ext>
            </p:extLst>
          </p:nvPr>
        </p:nvGraphicFramePr>
        <p:xfrm>
          <a:off x="3360738" y="5029200"/>
          <a:ext cx="5470525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3" name="Equation" r:id="rId5" imgW="2616120" imgH="482400" progId="Equation.DSMT4">
                  <p:embed/>
                </p:oleObj>
              </mc:Choice>
              <mc:Fallback>
                <p:oleObj name="Equation" r:id="rId5" imgW="26161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0738" y="5029200"/>
                        <a:ext cx="5470525" cy="99853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12130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1783"/>
            <a:ext cx="10515600" cy="149578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Флуктуационно-диссипативная теорема для обобщенной восприимчивости</a:t>
            </a:r>
            <a:r>
              <a:rPr lang="en-US" dirty="0"/>
              <a:t> </a:t>
            </a:r>
            <a:r>
              <a:rPr lang="ru-RU" dirty="0"/>
              <a:t>в </a:t>
            </a:r>
            <a:br>
              <a:rPr lang="ru-RU" dirty="0"/>
            </a:br>
            <a:r>
              <a:rPr lang="ru-RU" dirty="0"/>
              <a:t>квазиклассическом пределе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23565" y="3016876"/>
            <a:ext cx="12060194" cy="107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118970"/>
              </p:ext>
            </p:extLst>
          </p:nvPr>
        </p:nvGraphicFramePr>
        <p:xfrm>
          <a:off x="2717800" y="1844675"/>
          <a:ext cx="7143750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38" name="Equation" r:id="rId3" imgW="3416040" imgH="482400" progId="Equation.DSMT4">
                  <p:embed/>
                </p:oleObj>
              </mc:Choice>
              <mc:Fallback>
                <p:oleObj name="Equation" r:id="rId3" imgW="34160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800" y="1844675"/>
                        <a:ext cx="7143750" cy="99853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217070"/>
              </p:ext>
            </p:extLst>
          </p:nvPr>
        </p:nvGraphicFramePr>
        <p:xfrm>
          <a:off x="533400" y="4142050"/>
          <a:ext cx="5576888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39" name="Equation" r:id="rId5" imgW="2666880" imgH="482400" progId="Equation.DSMT4">
                  <p:embed/>
                </p:oleObj>
              </mc:Choice>
              <mc:Fallback>
                <p:oleObj name="Equation" r:id="rId5" imgW="266688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142050"/>
                        <a:ext cx="5576888" cy="99853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89992" y="3139897"/>
            <a:ext cx="472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Квазиклассический предел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6519" y="3400746"/>
            <a:ext cx="2853087" cy="106342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4616" y="4641319"/>
            <a:ext cx="2833817" cy="168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952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12192000" cy="472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05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50299E5-22BA-4C5B-89FD-B7DA250C2E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227552"/>
              </p:ext>
            </p:extLst>
          </p:nvPr>
        </p:nvGraphicFramePr>
        <p:xfrm>
          <a:off x="0" y="1465478"/>
          <a:ext cx="12192000" cy="4198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9" name="Equation" r:id="rId3" imgW="5232240" imgH="1803240" progId="Equation.DSMT4">
                  <p:embed/>
                </p:oleObj>
              </mc:Choice>
              <mc:Fallback>
                <p:oleObj name="Equation" r:id="rId3" imgW="5232240" imgH="18032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750299E5-22BA-4C5B-89FD-B7DA250C2E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465478"/>
                        <a:ext cx="12192000" cy="4198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47967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B12A54-8E46-4E19-A3BB-7D31F707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225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Флуктуации под действием случайных сил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0C2FBAC-4D88-4618-ABBB-2BFAE697BFDD}"/>
              </a:ext>
            </a:extLst>
          </p:cNvPr>
          <p:cNvSpPr txBox="1">
            <a:spLocks/>
          </p:cNvSpPr>
          <p:nvPr/>
        </p:nvSpPr>
        <p:spPr>
          <a:xfrm>
            <a:off x="768658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/>
              <a:t>Флуктуации под действием случайных сил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3809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8B12A54-8E46-4E19-A3BB-7D31F707BB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491449"/>
                <a:ext cx="12192000" cy="3080552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ru-RU" dirty="0"/>
                  <a:t>Есть известное изречение: «если вы заглянете в бездну, то и бездна заглянет в вас…». Когда вы включили взаимодействие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связывающее вашу систему с «внешним миром» , то помимо внешних полей </a:t>
                </a:r>
                <a:r>
                  <a:rPr lang="en-US" dirty="0"/>
                  <a:t>f(t), </a:t>
                </a:r>
                <a:r>
                  <a:rPr lang="ru-RU" dirty="0"/>
                  <a:t>которые вы контролируете, на систему будут действовать шумовые</a:t>
                </a:r>
                <a:r>
                  <a:rPr lang="en-US" dirty="0"/>
                  <a:t> </a:t>
                </a:r>
                <a:r>
                  <a:rPr lang="ru-RU" dirty="0"/>
                  <a:t>случайные </a:t>
                </a:r>
                <a:r>
                  <a:rPr lang="en-US" dirty="0"/>
                  <a:t>f(t)</a:t>
                </a:r>
                <a:r>
                  <a:rPr lang="ru-RU" dirty="0"/>
                  <a:t>, используя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/>
                  <a:t> Например, если </a:t>
                </a:r>
                <a:r>
                  <a:rPr lang="en-US" dirty="0"/>
                  <a:t>f(t) </a:t>
                </a:r>
                <a:r>
                  <a:rPr lang="ru-RU" dirty="0"/>
                  <a:t>внешнее электрическое поле, которое вы приложили, на систему будут действовать еще дополнительно</a:t>
                </a:r>
                <a:r>
                  <a:rPr lang="en-US" dirty="0"/>
                  <a:t> </a:t>
                </a:r>
                <a:r>
                  <a:rPr lang="ru-RU" b="1" u="sng" dirty="0"/>
                  <a:t>тепловые флуктуации </a:t>
                </a:r>
                <a:r>
                  <a:rPr lang="ru-RU" dirty="0"/>
                  <a:t>электрического поля! Именно они отвечают за:</a:t>
                </a:r>
              </a:p>
            </p:txBody>
          </p:sp>
        </mc:Choice>
        <mc:Fallback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18B12A54-8E46-4E19-A3BB-7D31F707B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491449"/>
                <a:ext cx="12192000" cy="3080552"/>
              </a:xfrm>
              <a:blipFill>
                <a:blip r:embed="rId3"/>
                <a:stretch>
                  <a:fillRect l="-150" t="-55050" r="-1300" b="-580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6E13EE2-7231-4990-AC4F-4B76D6D6A9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290159"/>
              </p:ext>
            </p:extLst>
          </p:nvPr>
        </p:nvGraphicFramePr>
        <p:xfrm>
          <a:off x="6507332" y="5826200"/>
          <a:ext cx="5702044" cy="1031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3" name="Equation" r:id="rId4" imgW="2666880" imgH="482400" progId="Equation.DSMT4">
                  <p:embed/>
                </p:oleObj>
              </mc:Choice>
              <mc:Fallback>
                <p:oleObj name="Equation" r:id="rId4" imgW="26668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07332" y="5826200"/>
                        <a:ext cx="5702044" cy="1031799"/>
                      </a:xfrm>
                      <a:prstGeom prst="rect">
                        <a:avLst/>
                      </a:prstGeom>
                      <a:ln w="317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98908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7797" y="0"/>
            <a:ext cx="10515600" cy="66726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Флуктуации под действием случайных сил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30876" y="25866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021719"/>
              </p:ext>
            </p:extLst>
          </p:nvPr>
        </p:nvGraphicFramePr>
        <p:xfrm>
          <a:off x="558536" y="1013254"/>
          <a:ext cx="11292191" cy="458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9" name="Equation" r:id="rId3" imgW="4609800" imgH="1866600" progId="Equation.DSMT4">
                  <p:embed/>
                </p:oleObj>
              </mc:Choice>
              <mc:Fallback>
                <p:oleObj name="Equation" r:id="rId3" imgW="4609800" imgH="1866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536" y="1013254"/>
                        <a:ext cx="11292191" cy="4580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1399255" y="5899108"/>
            <a:ext cx="9514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Флуктуации, индуцируемые термостатом в равновесии должны согласовываться с ФДТ. Тогда…</a:t>
            </a:r>
          </a:p>
        </p:txBody>
      </p:sp>
    </p:spTree>
    <p:extLst>
      <p:ext uri="{BB962C8B-B14F-4D97-AF65-F5344CB8AC3E}">
        <p14:creationId xmlns:p14="http://schemas.microsoft.com/office/powerpoint/2010/main" val="35078061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7797" y="-4118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Флуктуации под действием случайных сил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30876" y="25866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628972"/>
              </p:ext>
            </p:extLst>
          </p:nvPr>
        </p:nvGraphicFramePr>
        <p:xfrm>
          <a:off x="3913188" y="1087438"/>
          <a:ext cx="422275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1" name="Equation" r:id="rId3" imgW="1942920" imgH="393480" progId="Equation.DSMT4">
                  <p:embed/>
                </p:oleObj>
              </mc:Choice>
              <mc:Fallback>
                <p:oleObj name="Equation" r:id="rId3" imgW="1942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188" y="1087438"/>
                        <a:ext cx="4222750" cy="857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1194191" y="2032684"/>
            <a:ext cx="10298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Флуктуации, индуцируемые случайными силами в равновесии должны согласовываться с ФДТ. Тогда…</a:t>
            </a:r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771852"/>
              </p:ext>
            </p:extLst>
          </p:nvPr>
        </p:nvGraphicFramePr>
        <p:xfrm>
          <a:off x="2409825" y="2319338"/>
          <a:ext cx="6662738" cy="338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2" name="Equation" r:id="rId5" imgW="2552400" imgH="1295280" progId="Equation.DSMT4">
                  <p:embed/>
                </p:oleObj>
              </mc:Choice>
              <mc:Fallback>
                <p:oleObj name="Equation" r:id="rId5" imgW="2552400" imgH="1295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5" y="2319338"/>
                        <a:ext cx="6662738" cy="3384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152361"/>
              </p:ext>
            </p:extLst>
          </p:nvPr>
        </p:nvGraphicFramePr>
        <p:xfrm>
          <a:off x="1749298" y="5694383"/>
          <a:ext cx="8288337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3" name="Equation" r:id="rId7" imgW="3174840" imgH="431640" progId="Equation.DSMT4">
                  <p:embed/>
                </p:oleObj>
              </mc:Choice>
              <mc:Fallback>
                <p:oleObj name="Equation" r:id="rId7" imgW="31748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298" y="5694383"/>
                        <a:ext cx="8288337" cy="11271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6100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7797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Флуктуации под действием случайных сил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30876" y="25866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363676" y="987242"/>
            <a:ext cx="9681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Флуктуации, индуцируемые термостатом в равновесии, должны согласовываться с ФДТ. Тогда…</a:t>
            </a:r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649869"/>
              </p:ext>
            </p:extLst>
          </p:nvPr>
        </p:nvGraphicFramePr>
        <p:xfrm>
          <a:off x="1235075" y="2378075"/>
          <a:ext cx="9580563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06" name="Equation" r:id="rId3" imgW="3670200" imgH="431640" progId="Equation.DSMT4">
                  <p:embed/>
                </p:oleObj>
              </mc:Choice>
              <mc:Fallback>
                <p:oleObj name="Equation" r:id="rId3" imgW="36702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075" y="2378075"/>
                        <a:ext cx="9580563" cy="1127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324044"/>
              </p:ext>
            </p:extLst>
          </p:nvPr>
        </p:nvGraphicFramePr>
        <p:xfrm>
          <a:off x="3725219" y="1500885"/>
          <a:ext cx="430371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07" name="Equation" r:id="rId5" imgW="1981080" imgH="393480" progId="Equation.DSMT4">
                  <p:embed/>
                </p:oleObj>
              </mc:Choice>
              <mc:Fallback>
                <p:oleObj name="Equation" r:id="rId5" imgW="19810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5219" y="1500885"/>
                        <a:ext cx="4303713" cy="857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Стрелка вниз 2"/>
          <p:cNvSpPr/>
          <p:nvPr/>
        </p:nvSpPr>
        <p:spPr>
          <a:xfrm>
            <a:off x="4621426" y="4058788"/>
            <a:ext cx="2949145" cy="4695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0" y="3558750"/>
            <a:ext cx="12192000" cy="2085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978159"/>
              </p:ext>
            </p:extLst>
          </p:nvPr>
        </p:nvGraphicFramePr>
        <p:xfrm>
          <a:off x="2084388" y="4819650"/>
          <a:ext cx="8021637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08" name="Equation" r:id="rId7" imgW="3073320" imgH="634680" progId="Equation.DSMT4">
                  <p:embed/>
                </p:oleObj>
              </mc:Choice>
              <mc:Fallback>
                <p:oleObj name="Equation" r:id="rId7" imgW="307332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4388" y="4819650"/>
                        <a:ext cx="8021637" cy="16573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6884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7797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Флуктуации под действием случайных сил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30876" y="25866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363676" y="987242"/>
            <a:ext cx="9681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Флуктуации, индуцируемые термостатом в равновесии, должны согласовываться с ФДТ. Тогда…</a:t>
            </a:r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374135"/>
              </p:ext>
            </p:extLst>
          </p:nvPr>
        </p:nvGraphicFramePr>
        <p:xfrm>
          <a:off x="1036236" y="2378167"/>
          <a:ext cx="9978722" cy="1127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50" name="Equation" r:id="rId3" imgW="3822480" imgH="431640" progId="Equation.DSMT4">
                  <p:embed/>
                </p:oleObj>
              </mc:Choice>
              <mc:Fallback>
                <p:oleObj name="Equation" r:id="rId3" imgW="3822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236" y="2378167"/>
                        <a:ext cx="9978722" cy="11271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324044"/>
              </p:ext>
            </p:extLst>
          </p:nvPr>
        </p:nvGraphicFramePr>
        <p:xfrm>
          <a:off x="3725219" y="1500885"/>
          <a:ext cx="430371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51" name="Equation" r:id="rId5" imgW="1981080" imgH="393480" progId="Equation.DSMT4">
                  <p:embed/>
                </p:oleObj>
              </mc:Choice>
              <mc:Fallback>
                <p:oleObj name="Equation" r:id="rId5" imgW="19810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5219" y="1500885"/>
                        <a:ext cx="4303713" cy="857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Стрелка вниз 2"/>
          <p:cNvSpPr/>
          <p:nvPr/>
        </p:nvSpPr>
        <p:spPr>
          <a:xfrm>
            <a:off x="4621426" y="4058788"/>
            <a:ext cx="2949145" cy="4695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0" y="3558750"/>
            <a:ext cx="12192000" cy="2085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406261"/>
              </p:ext>
            </p:extLst>
          </p:nvPr>
        </p:nvGraphicFramePr>
        <p:xfrm>
          <a:off x="256038" y="4909862"/>
          <a:ext cx="5303837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52" name="Equation" r:id="rId7" imgW="2031840" imgH="634680" progId="Equation.DSMT4">
                  <p:embed/>
                </p:oleObj>
              </mc:Choice>
              <mc:Fallback>
                <p:oleObj name="Equation" r:id="rId7" imgW="203184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038" y="4909862"/>
                        <a:ext cx="5303837" cy="16573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трелка вправо 4"/>
          <p:cNvSpPr/>
          <p:nvPr/>
        </p:nvSpPr>
        <p:spPr>
          <a:xfrm>
            <a:off x="6025597" y="5354595"/>
            <a:ext cx="1849776" cy="8155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9472"/>
              </p:ext>
            </p:extLst>
          </p:nvPr>
        </p:nvGraphicFramePr>
        <p:xfrm>
          <a:off x="8140400" y="5159099"/>
          <a:ext cx="377825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53" name="Equation" r:id="rId9" imgW="1447560" imgH="444240" progId="Equation.DSMT4">
                  <p:embed/>
                </p:oleObj>
              </mc:Choice>
              <mc:Fallback>
                <p:oleObj name="Equation" r:id="rId9" imgW="14475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0400" y="5159099"/>
                        <a:ext cx="3778250" cy="115887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94498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FD45DE-40AD-4A8D-8261-6588C480F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Вывод: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AEC15D7F-2A6D-48D5-8A9C-121A5CC486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804411"/>
              </p:ext>
            </p:extLst>
          </p:nvPr>
        </p:nvGraphicFramePr>
        <p:xfrm>
          <a:off x="1106639" y="1690688"/>
          <a:ext cx="9978722" cy="1127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30" name="Equation" r:id="rId3" imgW="3822480" imgH="431640" progId="Equation.DSMT4">
                  <p:embed/>
                </p:oleObj>
              </mc:Choice>
              <mc:Fallback>
                <p:oleObj name="Equation" r:id="rId3" imgW="3822480" imgH="431640" progId="Equation.DSMT4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639" y="1690688"/>
                        <a:ext cx="9978722" cy="11271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8CEEC60A-0815-494E-9AB3-2A7873F945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841897"/>
              </p:ext>
            </p:extLst>
          </p:nvPr>
        </p:nvGraphicFramePr>
        <p:xfrm>
          <a:off x="3433762" y="3304440"/>
          <a:ext cx="5324475" cy="167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31" name="Equation" r:id="rId5" imgW="5325157" imgH="1678020" progId="Equation.DSMT4">
                  <p:embed/>
                </p:oleObj>
              </mc:Choice>
              <mc:Fallback>
                <p:oleObj name="Equation" r:id="rId5" imgW="5325157" imgH="16780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3762" y="3304440"/>
                        <a:ext cx="5324475" cy="1677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E6921410-823A-465D-90E9-519AA5D26B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060770"/>
              </p:ext>
            </p:extLst>
          </p:nvPr>
        </p:nvGraphicFramePr>
        <p:xfrm>
          <a:off x="3944142" y="5709203"/>
          <a:ext cx="430371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32" name="Equation" r:id="rId7" imgW="1981080" imgH="393480" progId="Equation.DSMT4">
                  <p:embed/>
                </p:oleObj>
              </mc:Choice>
              <mc:Fallback>
                <p:oleObj name="Equation" r:id="rId7" imgW="1981080" imgH="393480" progId="Equation.DSMT4">
                  <p:embed/>
                  <p:pic>
                    <p:nvPicPr>
                      <p:cNvPr id="8" name="Объ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4142" y="5709203"/>
                        <a:ext cx="4303713" cy="857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55862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286E58-7C3A-4CC6-B289-E7784D2E7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4280"/>
            <a:ext cx="10515600" cy="466407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Примеры, иллюстрирующие </a:t>
            </a:r>
            <a:br>
              <a:rPr lang="ru-RU" dirty="0"/>
            </a:br>
            <a:r>
              <a:rPr lang="ru-RU" dirty="0"/>
              <a:t>теорию линейного отклика </a:t>
            </a:r>
            <a:br>
              <a:rPr lang="ru-RU" dirty="0"/>
            </a:br>
            <a:r>
              <a:rPr lang="ru-RU" dirty="0"/>
              <a:t>и ФДТ</a:t>
            </a:r>
          </a:p>
        </p:txBody>
      </p:sp>
    </p:spTree>
    <p:extLst>
      <p:ext uri="{BB962C8B-B14F-4D97-AF65-F5344CB8AC3E}">
        <p14:creationId xmlns:p14="http://schemas.microsoft.com/office/powerpoint/2010/main" val="39696269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6582" y="-20915"/>
            <a:ext cx="11353800" cy="1839324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Пример 1: Флуктуации тока в линейных цепях.</a:t>
            </a:r>
            <a:br>
              <a:rPr lang="ru-RU" dirty="0"/>
            </a:br>
            <a:r>
              <a:rPr lang="ru-RU" dirty="0"/>
              <a:t>Данный пример можно найти в 9-ом томе Ландау-Лифшица (Стат. физ. Часть 2).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351" y="2026339"/>
            <a:ext cx="4465295" cy="2619435"/>
          </a:xfrm>
          <a:prstGeom prst="rect">
            <a:avLst/>
          </a:prstGeom>
        </p:spPr>
      </p:pic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196184"/>
              </p:ext>
            </p:extLst>
          </p:nvPr>
        </p:nvGraphicFramePr>
        <p:xfrm>
          <a:off x="4388641" y="4691133"/>
          <a:ext cx="3414713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3" name="Equation" r:id="rId4" imgW="1307880" imgH="266400" progId="Equation.DSMT4">
                  <p:embed/>
                </p:oleObj>
              </mc:Choice>
              <mc:Fallback>
                <p:oleObj name="Equation" r:id="rId4" imgW="130788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8641" y="4691133"/>
                        <a:ext cx="3414713" cy="69691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F2AE0-1B43-45F7-BC22-72728CB3F8DE}"/>
              </a:ext>
            </a:extLst>
          </p:cNvPr>
          <p:cNvSpPr txBox="1"/>
          <p:nvPr/>
        </p:nvSpPr>
        <p:spPr>
          <a:xfrm>
            <a:off x="1843544" y="4777914"/>
            <a:ext cx="242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Джоулево</a:t>
            </a:r>
            <a:r>
              <a:rPr lang="ru-RU" sz="2400" dirty="0"/>
              <a:t> тепло: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CC5F1-4C1E-4599-9E4B-C4DC5B398C87}"/>
              </a:ext>
            </a:extLst>
          </p:cNvPr>
          <p:cNvSpPr txBox="1"/>
          <p:nvPr/>
        </p:nvSpPr>
        <p:spPr>
          <a:xfrm>
            <a:off x="8794173" y="4543020"/>
            <a:ext cx="3138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0070C0"/>
                </a:solidFill>
              </a:rPr>
              <a:t>Это мы знаем из теории линейного отклика</a:t>
            </a:r>
          </a:p>
        </p:txBody>
      </p:sp>
      <p:sp>
        <p:nvSpPr>
          <p:cNvPr id="4" name="Стрелка: влево 3">
            <a:extLst>
              <a:ext uri="{FF2B5EF4-FFF2-40B4-BE49-F238E27FC236}">
                <a16:creationId xmlns:a16="http://schemas.microsoft.com/office/drawing/2014/main" id="{318BADF2-E213-4A1C-AD52-1EB889C2F46C}"/>
              </a:ext>
            </a:extLst>
          </p:cNvPr>
          <p:cNvSpPr/>
          <p:nvPr/>
        </p:nvSpPr>
        <p:spPr>
          <a:xfrm>
            <a:off x="8073736" y="4924174"/>
            <a:ext cx="561109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2F28493-7E2E-4C1A-A714-977B8CE80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127118"/>
              </p:ext>
            </p:extLst>
          </p:nvPr>
        </p:nvGraphicFramePr>
        <p:xfrm>
          <a:off x="222250" y="5788025"/>
          <a:ext cx="115252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4" name="Equation" r:id="rId6" imgW="4914720" imgH="431640" progId="Equation.DSMT4">
                  <p:embed/>
                </p:oleObj>
              </mc:Choice>
              <mc:Fallback>
                <p:oleObj name="Equation" r:id="rId6" imgW="4914720" imgH="431640" progId="Equation.DSMT4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" y="5788025"/>
                        <a:ext cx="11525250" cy="100647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B0F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DDB9786-2932-4F7C-A8B6-8CA78BCE613A}"/>
              </a:ext>
            </a:extLst>
          </p:cNvPr>
          <p:cNvSpPr txBox="1"/>
          <p:nvPr/>
        </p:nvSpPr>
        <p:spPr>
          <a:xfrm>
            <a:off x="207962" y="5326360"/>
            <a:ext cx="8120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0070C0"/>
                </a:solidFill>
              </a:rPr>
              <a:t>Это мы получили выше в разделе про диссипацию энергии:</a:t>
            </a:r>
          </a:p>
        </p:txBody>
      </p:sp>
    </p:spTree>
    <p:extLst>
      <p:ext uri="{BB962C8B-B14F-4D97-AF65-F5344CB8AC3E}">
        <p14:creationId xmlns:p14="http://schemas.microsoft.com/office/powerpoint/2010/main" val="11737546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6582" y="-20915"/>
            <a:ext cx="11353800" cy="1839324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Пример 1: Флуктуации тока в линейных цепях.</a:t>
            </a:r>
            <a:br>
              <a:rPr lang="ru-RU" dirty="0"/>
            </a:br>
            <a:r>
              <a:rPr lang="ru-RU" dirty="0"/>
              <a:t>Данный пример можно найти в 9-ом томе Ландау-Лифшица (Стат. физ. Часть 2).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351" y="2026339"/>
            <a:ext cx="4465295" cy="2619435"/>
          </a:xfrm>
          <a:prstGeom prst="rect">
            <a:avLst/>
          </a:prstGeom>
        </p:spPr>
      </p:pic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4388643" y="4716237"/>
          <a:ext cx="3414712" cy="205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1" name="Equation" r:id="rId4" imgW="1307880" imgH="787320" progId="Equation.DSMT4">
                  <p:embed/>
                </p:oleObj>
              </mc:Choice>
              <mc:Fallback>
                <p:oleObj name="Equation" r:id="rId4" imgW="1307880" imgH="787320" progId="Equation.DSMT4">
                  <p:embed/>
                  <p:pic>
                    <p:nvPicPr>
                      <p:cNvPr id="6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8643" y="4716237"/>
                        <a:ext cx="3414712" cy="20542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2F2AE0-1B43-45F7-BC22-72728CB3F8DE}"/>
              </a:ext>
            </a:extLst>
          </p:cNvPr>
          <p:cNvSpPr txBox="1"/>
          <p:nvPr/>
        </p:nvSpPr>
        <p:spPr>
          <a:xfrm>
            <a:off x="1963882" y="4808759"/>
            <a:ext cx="3138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Джоулево</a:t>
            </a:r>
            <a:r>
              <a:rPr lang="ru-RU" sz="2400" dirty="0"/>
              <a:t> тепло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CC5F1-4C1E-4599-9E4B-C4DC5B398C87}"/>
              </a:ext>
            </a:extLst>
          </p:cNvPr>
          <p:cNvSpPr txBox="1"/>
          <p:nvPr/>
        </p:nvSpPr>
        <p:spPr>
          <a:xfrm>
            <a:off x="8794173" y="4543020"/>
            <a:ext cx="3138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0070C0"/>
                </a:solidFill>
              </a:rPr>
              <a:t>Это мы знаем из теории линейного отклика</a:t>
            </a:r>
          </a:p>
        </p:txBody>
      </p:sp>
      <p:sp>
        <p:nvSpPr>
          <p:cNvPr id="4" name="Стрелка: влево 3">
            <a:extLst>
              <a:ext uri="{FF2B5EF4-FFF2-40B4-BE49-F238E27FC236}">
                <a16:creationId xmlns:a16="http://schemas.microsoft.com/office/drawing/2014/main" id="{318BADF2-E213-4A1C-AD52-1EB889C2F46C}"/>
              </a:ext>
            </a:extLst>
          </p:cNvPr>
          <p:cNvSpPr/>
          <p:nvPr/>
        </p:nvSpPr>
        <p:spPr>
          <a:xfrm>
            <a:off x="8073736" y="4924174"/>
            <a:ext cx="561109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DF41F-40D4-4C5A-A3F0-3EC45D1D098F}"/>
              </a:ext>
            </a:extLst>
          </p:cNvPr>
          <p:cNvSpPr txBox="1"/>
          <p:nvPr/>
        </p:nvSpPr>
        <p:spPr>
          <a:xfrm>
            <a:off x="449735" y="5512516"/>
            <a:ext cx="4208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Тогда, можно получается, что </a:t>
            </a:r>
          </a:p>
        </p:txBody>
      </p:sp>
    </p:spTree>
    <p:extLst>
      <p:ext uri="{BB962C8B-B14F-4D97-AF65-F5344CB8AC3E}">
        <p14:creationId xmlns:p14="http://schemas.microsoft.com/office/powerpoint/2010/main" val="1638489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FBE7B1-3987-497E-A99B-1260A07EC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Для любого оператора</a:t>
            </a:r>
            <a:r>
              <a:rPr lang="en-US" dirty="0"/>
              <a:t> </a:t>
            </a:r>
            <a:r>
              <a:rPr lang="ru-RU" dirty="0"/>
              <a:t>и произвольного полного ортонормированного базиса: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65F7941C-E36E-4CE9-B84B-A6E133C639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90748"/>
              </p:ext>
            </p:extLst>
          </p:nvPr>
        </p:nvGraphicFramePr>
        <p:xfrm>
          <a:off x="996931" y="2272291"/>
          <a:ext cx="10198138" cy="1694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2" name="Equation" r:id="rId3" imgW="4500336" imgH="747027" progId="Equation.DSMT4">
                  <p:embed/>
                </p:oleObj>
              </mc:Choice>
              <mc:Fallback>
                <p:oleObj name="Equation" r:id="rId3" imgW="4500336" imgH="74702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6931" y="2272291"/>
                        <a:ext cx="10198138" cy="1694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DE067E5-C6D1-49F4-98C5-9997E3964B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766874"/>
              </p:ext>
            </p:extLst>
          </p:nvPr>
        </p:nvGraphicFramePr>
        <p:xfrm>
          <a:off x="1714500" y="4672879"/>
          <a:ext cx="8021967" cy="1694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3" name="Equation" r:id="rId5" imgW="1625400" imgH="342720" progId="Equation.DSMT4">
                  <p:embed/>
                </p:oleObj>
              </mc:Choice>
              <mc:Fallback>
                <p:oleObj name="Equation" r:id="rId5" imgW="1625400" imgH="34272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65F7941C-E36E-4CE9-B84B-A6E133C639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14500" y="4672879"/>
                        <a:ext cx="8021967" cy="1694295"/>
                      </a:xfrm>
                      <a:prstGeom prst="rect">
                        <a:avLst/>
                      </a:prstGeom>
                      <a:ln>
                        <a:solidFill>
                          <a:srgbClr val="00B05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489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Флуктуации тока в линейных цепях</a:t>
            </a: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603440"/>
              </p:ext>
            </p:extLst>
          </p:nvPr>
        </p:nvGraphicFramePr>
        <p:xfrm>
          <a:off x="3974306" y="1212075"/>
          <a:ext cx="7991475" cy="241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1" name="Equation" r:id="rId3" imgW="3060360" imgH="927000" progId="Equation.DSMT4">
                  <p:embed/>
                </p:oleObj>
              </mc:Choice>
              <mc:Fallback>
                <p:oleObj name="Equation" r:id="rId3" imgW="3060360" imgH="927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4306" y="1212075"/>
                        <a:ext cx="7991475" cy="2416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377444"/>
              </p:ext>
            </p:extLst>
          </p:nvPr>
        </p:nvGraphicFramePr>
        <p:xfrm>
          <a:off x="1748353" y="4363094"/>
          <a:ext cx="8421687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2" name="Equation" r:id="rId5" imgW="3225600" imgH="431640" progId="Equation.DSMT4">
                  <p:embed/>
                </p:oleObj>
              </mc:Choice>
              <mc:Fallback>
                <p:oleObj name="Equation" r:id="rId5" imgW="32256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8353" y="4363094"/>
                        <a:ext cx="8421687" cy="11271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724056"/>
              </p:ext>
            </p:extLst>
          </p:nvPr>
        </p:nvGraphicFramePr>
        <p:xfrm>
          <a:off x="3974306" y="5560798"/>
          <a:ext cx="4243388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3" name="Equation" r:id="rId7" imgW="1625400" imgH="469800" progId="Equation.DSMT4">
                  <p:embed/>
                </p:oleObj>
              </mc:Choice>
              <mc:Fallback>
                <p:oleObj name="Equation" r:id="rId7" imgW="162540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4306" y="5560798"/>
                        <a:ext cx="4243388" cy="1225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2B31305-3357-454A-A824-44470EB88722}"/>
              </a:ext>
            </a:extLst>
          </p:cNvPr>
          <p:cNvSpPr txBox="1"/>
          <p:nvPr/>
        </p:nvSpPr>
        <p:spPr>
          <a:xfrm>
            <a:off x="381504" y="4630981"/>
            <a:ext cx="913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ФДТ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DAE0481C-DC00-4BC6-AE29-2878086A42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672983"/>
              </p:ext>
            </p:extLst>
          </p:nvPr>
        </p:nvGraphicFramePr>
        <p:xfrm>
          <a:off x="194263" y="1735138"/>
          <a:ext cx="2547350" cy="1533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4" name="Equation" r:id="rId9" imgW="1307880" imgH="787320" progId="Equation.DSMT4">
                  <p:embed/>
                </p:oleObj>
              </mc:Choice>
              <mc:Fallback>
                <p:oleObj name="Equation" r:id="rId9" imgW="1307880" imgH="787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4263" y="1735138"/>
                        <a:ext cx="2547350" cy="1533356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72095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Флуктуации тока в линейных цепях</a:t>
            </a:r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845840"/>
              </p:ext>
            </p:extLst>
          </p:nvPr>
        </p:nvGraphicFramePr>
        <p:xfrm>
          <a:off x="1802606" y="2716750"/>
          <a:ext cx="8586788" cy="245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6" name="Equation" r:id="rId3" imgW="3288960" imgH="939600" progId="Equation.DSMT4">
                  <p:embed/>
                </p:oleObj>
              </mc:Choice>
              <mc:Fallback>
                <p:oleObj name="Equation" r:id="rId3" imgW="3288960" imgH="93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2606" y="2716750"/>
                        <a:ext cx="8586788" cy="245268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509320"/>
              </p:ext>
            </p:extLst>
          </p:nvPr>
        </p:nvGraphicFramePr>
        <p:xfrm>
          <a:off x="3690788" y="1391187"/>
          <a:ext cx="4243388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7" name="Equation" r:id="rId5" imgW="1625400" imgH="469800" progId="Equation.DSMT4">
                  <p:embed/>
                </p:oleObj>
              </mc:Choice>
              <mc:Fallback>
                <p:oleObj name="Equation" r:id="rId5" imgW="162540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0788" y="1391187"/>
                        <a:ext cx="4243388" cy="1225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169364" y="5656671"/>
            <a:ext cx="5457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Это и есть формула Найквиста</a:t>
            </a:r>
          </a:p>
        </p:txBody>
      </p:sp>
    </p:spTree>
    <p:extLst>
      <p:ext uri="{BB962C8B-B14F-4D97-AF65-F5344CB8AC3E}">
        <p14:creationId xmlns:p14="http://schemas.microsoft.com/office/powerpoint/2010/main" val="17237663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328686"/>
              </p:ext>
            </p:extLst>
          </p:nvPr>
        </p:nvGraphicFramePr>
        <p:xfrm>
          <a:off x="2265363" y="3856038"/>
          <a:ext cx="7094537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3" name="Equation" r:id="rId3" imgW="2717640" imgH="482400" progId="Equation.DSMT4">
                  <p:embed/>
                </p:oleObj>
              </mc:Choice>
              <mc:Fallback>
                <p:oleObj name="Equation" r:id="rId3" imgW="27176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5363" y="3856038"/>
                        <a:ext cx="7094537" cy="126047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65350" y="3136611"/>
            <a:ext cx="7578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Формула Найквиста</a:t>
            </a:r>
            <a:r>
              <a:rPr lang="en-US" sz="3200" dirty="0"/>
              <a:t>, </a:t>
            </a:r>
            <a:r>
              <a:rPr lang="ru-RU" sz="3200" dirty="0"/>
              <a:t>классический предел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216" y="5667423"/>
            <a:ext cx="4210531" cy="31590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8424" y="6017678"/>
            <a:ext cx="5184723" cy="722121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4B85489-FC13-4A16-916C-7665BEE91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7340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0876" y="2301874"/>
            <a:ext cx="10515600" cy="112712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Получим Формулу Найквиста вторым способом: через случайные силы.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30876" y="25866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77168" y="4463689"/>
            <a:ext cx="11837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Флуктуации, индуцируемые термостатом в равновесии, должны согласовываться с ФДТ. </a:t>
            </a:r>
          </a:p>
        </p:txBody>
      </p:sp>
    </p:spTree>
    <p:extLst>
      <p:ext uri="{BB962C8B-B14F-4D97-AF65-F5344CB8AC3E}">
        <p14:creationId xmlns:p14="http://schemas.microsoft.com/office/powerpoint/2010/main" val="24090781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7797" y="1"/>
            <a:ext cx="10515600" cy="112712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Получим Формулу Найквиста вторым способом: через случайные силы: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30876" y="25866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54336" y="1065862"/>
            <a:ext cx="11837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Флуктуации, индуцируемые термостатом в равновесии, должны согласовываться с ФДТ. </a:t>
            </a:r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235075" y="2358135"/>
          <a:ext cx="9580563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54" name="Equation" r:id="rId3" imgW="3670200" imgH="431640" progId="Equation.DSMT4">
                  <p:embed/>
                </p:oleObj>
              </mc:Choice>
              <mc:Fallback>
                <p:oleObj name="Equation" r:id="rId3" imgW="3670200" imgH="431640" progId="Equation.DSMT4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075" y="2358135"/>
                        <a:ext cx="9580563" cy="1127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/>
        </p:nvGraphicFramePr>
        <p:xfrm>
          <a:off x="3725219" y="1500885"/>
          <a:ext cx="430371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55" name="Equation" r:id="rId5" imgW="1981080" imgH="393480" progId="Equation.DSMT4">
                  <p:embed/>
                </p:oleObj>
              </mc:Choice>
              <mc:Fallback>
                <p:oleObj name="Equation" r:id="rId5" imgW="1981080" imgH="393480" progId="Equation.DSMT4">
                  <p:embed/>
                  <p:pic>
                    <p:nvPicPr>
                      <p:cNvPr id="8" name="Объ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5219" y="1500885"/>
                        <a:ext cx="4303713" cy="8572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Стрелка вниз 2"/>
          <p:cNvSpPr/>
          <p:nvPr/>
        </p:nvSpPr>
        <p:spPr>
          <a:xfrm>
            <a:off x="4621426" y="4058788"/>
            <a:ext cx="2949145" cy="4695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0" y="3558750"/>
            <a:ext cx="12192000" cy="2085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/>
        </p:nvGraphicFramePr>
        <p:xfrm>
          <a:off x="3444081" y="4819869"/>
          <a:ext cx="5303837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56" name="Equation" r:id="rId7" imgW="2031840" imgH="634680" progId="Equation.DSMT4">
                  <p:embed/>
                </p:oleObj>
              </mc:Choice>
              <mc:Fallback>
                <p:oleObj name="Equation" r:id="rId7" imgW="2031840" imgH="634680" progId="Equation.DSMT4">
                  <p:embed/>
                  <p:pic>
                    <p:nvPicPr>
                      <p:cNvPr id="10" name="Объект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081" y="4819869"/>
                        <a:ext cx="5303837" cy="16573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E10FA2D-1B4D-4C91-B0D7-2C2FD4A307B5}"/>
              </a:ext>
            </a:extLst>
          </p:cNvPr>
          <p:cNvSpPr txBox="1"/>
          <p:nvPr/>
        </p:nvSpPr>
        <p:spPr>
          <a:xfrm flipH="1">
            <a:off x="480724" y="5228948"/>
            <a:ext cx="2688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Спектральная плотность случайных сил, которую мы выше нашли из ФДТ в общем случае:</a:t>
            </a:r>
          </a:p>
        </p:txBody>
      </p:sp>
    </p:spTree>
    <p:extLst>
      <p:ext uri="{BB962C8B-B14F-4D97-AF65-F5344CB8AC3E}">
        <p14:creationId xmlns:p14="http://schemas.microsoft.com/office/powerpoint/2010/main" val="20239490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6561" y="365125"/>
            <a:ext cx="11623589" cy="1325563"/>
          </a:xfrm>
        </p:spPr>
        <p:txBody>
          <a:bodyPr/>
          <a:lstStyle/>
          <a:p>
            <a:pPr algn="ctr"/>
            <a:r>
              <a:rPr lang="ru-RU" dirty="0"/>
              <a:t>Флуктуации тока, как действие случайной ЭДС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399569"/>
              </p:ext>
            </p:extLst>
          </p:nvPr>
        </p:nvGraphicFramePr>
        <p:xfrm>
          <a:off x="2962275" y="2913063"/>
          <a:ext cx="5867400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1" name="Equation" r:id="rId3" imgW="2247840" imgH="507960" progId="Equation.DSMT4">
                  <p:embed/>
                </p:oleObj>
              </mc:Choice>
              <mc:Fallback>
                <p:oleObj name="Equation" r:id="rId3" imgW="224784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2275" y="2913063"/>
                        <a:ext cx="5867400" cy="1323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94258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0185405"/>
              </p:ext>
            </p:extLst>
          </p:nvPr>
        </p:nvGraphicFramePr>
        <p:xfrm>
          <a:off x="2561878" y="298930"/>
          <a:ext cx="7559675" cy="154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9" name="Equation" r:id="rId3" imgW="3479760" imgH="711000" progId="Equation.DSMT4">
                  <p:embed/>
                </p:oleObj>
              </mc:Choice>
              <mc:Fallback>
                <p:oleObj name="Equation" r:id="rId3" imgW="347976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1878" y="298930"/>
                        <a:ext cx="7559675" cy="15478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815983"/>
              </p:ext>
            </p:extLst>
          </p:nvPr>
        </p:nvGraphicFramePr>
        <p:xfrm>
          <a:off x="1556814" y="2369128"/>
          <a:ext cx="8807276" cy="4065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70" name="Equation" r:id="rId5" imgW="1155600" imgH="533160" progId="Equation.DSMT4">
                  <p:embed/>
                </p:oleObj>
              </mc:Choice>
              <mc:Fallback>
                <p:oleObj name="Equation" r:id="rId5" imgW="115560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6814" y="2369128"/>
                        <a:ext cx="8807276" cy="406525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97090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9962" y="-68113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Формула Найквиста для ЭДС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729843"/>
              </p:ext>
            </p:extLst>
          </p:nvPr>
        </p:nvGraphicFramePr>
        <p:xfrm>
          <a:off x="3290888" y="977900"/>
          <a:ext cx="5303837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20" name="Equation" r:id="rId3" imgW="2031840" imgH="634680" progId="Equation.DSMT4">
                  <p:embed/>
                </p:oleObj>
              </mc:Choice>
              <mc:Fallback>
                <p:oleObj name="Equation" r:id="rId3" imgW="203184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0888" y="977900"/>
                        <a:ext cx="5303837" cy="1657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437121"/>
              </p:ext>
            </p:extLst>
          </p:nvPr>
        </p:nvGraphicFramePr>
        <p:xfrm>
          <a:off x="3324269" y="2857145"/>
          <a:ext cx="5370512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21" name="Equation" r:id="rId5" imgW="2057400" imgH="291960" progId="Equation.DSMT4">
                  <p:embed/>
                </p:oleObj>
              </mc:Choice>
              <mc:Fallback>
                <p:oleObj name="Equation" r:id="rId5" imgW="20574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4269" y="2857145"/>
                        <a:ext cx="5370512" cy="76358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632745"/>
              </p:ext>
            </p:extLst>
          </p:nvPr>
        </p:nvGraphicFramePr>
        <p:xfrm>
          <a:off x="967224" y="3728971"/>
          <a:ext cx="9747250" cy="298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22" name="Equation" r:id="rId7" imgW="3733560" imgH="1143000" progId="Equation.DSMT4">
                  <p:embed/>
                </p:oleObj>
              </mc:Choice>
              <mc:Fallback>
                <p:oleObj name="Equation" r:id="rId7" imgW="3733560" imgH="1143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224" y="3728971"/>
                        <a:ext cx="9747250" cy="29829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50127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9962" y="-68113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Формула Найквиста для ЭДС в классическом пределе</a:t>
            </a: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646579"/>
              </p:ext>
            </p:extLst>
          </p:nvPr>
        </p:nvGraphicFramePr>
        <p:xfrm>
          <a:off x="2053361" y="2636575"/>
          <a:ext cx="8085277" cy="248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5" name="Equation" r:id="rId3" imgW="2145960" imgH="660240" progId="Equation.DSMT4">
                  <p:embed/>
                </p:oleObj>
              </mc:Choice>
              <mc:Fallback>
                <p:oleObj name="Equation" r:id="rId3" imgW="2145960" imgH="660240" progId="Equation.DSMT4">
                  <p:embed/>
                  <p:pic>
                    <p:nvPicPr>
                      <p:cNvPr id="6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3361" y="2636575"/>
                        <a:ext cx="8085277" cy="24858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76000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5A1A0C-3B62-4AF0-A9C9-CC5D1103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Итак: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C5AC157-1899-4380-9074-94030E5C96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598518"/>
              </p:ext>
            </p:extLst>
          </p:nvPr>
        </p:nvGraphicFramePr>
        <p:xfrm>
          <a:off x="1222375" y="2754168"/>
          <a:ext cx="9747250" cy="169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6" name="Equation" r:id="rId3" imgW="3733560" imgH="647640" progId="Equation.DSMT4">
                  <p:embed/>
                </p:oleObj>
              </mc:Choice>
              <mc:Fallback>
                <p:oleObj name="Equation" r:id="rId3" imgW="3733560" imgH="647640" progId="Equation.DSMT4">
                  <p:embed/>
                  <p:pic>
                    <p:nvPicPr>
                      <p:cNvPr id="6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75" y="2754168"/>
                        <a:ext cx="9747250" cy="1690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496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50299E5-22BA-4C5B-89FD-B7DA250C2E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287290"/>
              </p:ext>
            </p:extLst>
          </p:nvPr>
        </p:nvGraphicFramePr>
        <p:xfrm>
          <a:off x="0" y="265113"/>
          <a:ext cx="12190413" cy="664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27" name="Equation" r:id="rId3" imgW="4520880" imgH="2463480" progId="Equation.DSMT4">
                  <p:embed/>
                </p:oleObj>
              </mc:Choice>
              <mc:Fallback>
                <p:oleObj name="Equation" r:id="rId3" imgW="4520880" imgH="246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65113"/>
                        <a:ext cx="12190413" cy="664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B3E9D852-01AC-4A3D-AC5E-2A9CF86BA3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52977"/>
              </p:ext>
            </p:extLst>
          </p:nvPr>
        </p:nvGraphicFramePr>
        <p:xfrm>
          <a:off x="7604664" y="6044006"/>
          <a:ext cx="4479216" cy="725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28" name="Equation" r:id="rId5" imgW="2197080" imgH="355320" progId="Equation.DSMT4">
                  <p:embed/>
                </p:oleObj>
              </mc:Choice>
              <mc:Fallback>
                <p:oleObj name="Equation" r:id="rId5" imgW="21970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04664" y="6044006"/>
                        <a:ext cx="4479216" cy="725217"/>
                      </a:xfrm>
                      <a:prstGeom prst="rect">
                        <a:avLst/>
                      </a:prstGeom>
                      <a:ln>
                        <a:solidFill>
                          <a:srgbClr val="00B0F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215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Можно было бы получить этот результат чуть-чуть иначе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697047"/>
              </p:ext>
            </p:extLst>
          </p:nvPr>
        </p:nvGraphicFramePr>
        <p:xfrm>
          <a:off x="2861534" y="2063578"/>
          <a:ext cx="6000750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12" name="Equation" r:id="rId3" imgW="2298600" imgH="482400" progId="Equation.DSMT4">
                  <p:embed/>
                </p:oleObj>
              </mc:Choice>
              <mc:Fallback>
                <p:oleObj name="Equation" r:id="rId3" imgW="229860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1534" y="2063578"/>
                        <a:ext cx="6000750" cy="126047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708484"/>
              </p:ext>
            </p:extLst>
          </p:nvPr>
        </p:nvGraphicFramePr>
        <p:xfrm>
          <a:off x="1843088" y="3983038"/>
          <a:ext cx="8221662" cy="192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13" name="Equation" r:id="rId5" imgW="3149280" imgH="736560" progId="Equation.DSMT4">
                  <p:embed/>
                </p:oleObj>
              </mc:Choice>
              <mc:Fallback>
                <p:oleObj name="Equation" r:id="rId5" imgW="314928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88" y="3983038"/>
                        <a:ext cx="8221662" cy="19224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42539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D1FEC-CEDD-40EC-8A82-721DC2F3D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268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Пример 2. Уравнения Ланжевена</a:t>
            </a:r>
          </a:p>
        </p:txBody>
      </p:sp>
    </p:spTree>
    <p:extLst>
      <p:ext uri="{BB962C8B-B14F-4D97-AF65-F5344CB8AC3E}">
        <p14:creationId xmlns:p14="http://schemas.microsoft.com/office/powerpoint/2010/main" val="33296122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Пример 2. Уравнения Ланжевена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489863"/>
              </p:ext>
            </p:extLst>
          </p:nvPr>
        </p:nvGraphicFramePr>
        <p:xfrm>
          <a:off x="3592513" y="1917700"/>
          <a:ext cx="5005387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4" name="Equation" r:id="rId3" imgW="1917360" imgH="393480" progId="Equation.DSMT4">
                  <p:embed/>
                </p:oleObj>
              </mc:Choice>
              <mc:Fallback>
                <p:oleObj name="Equation" r:id="rId3" imgW="19173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917700"/>
                        <a:ext cx="5005387" cy="10271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534679"/>
              </p:ext>
            </p:extLst>
          </p:nvPr>
        </p:nvGraphicFramePr>
        <p:xfrm>
          <a:off x="3876675" y="3379788"/>
          <a:ext cx="3778250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5" name="Equation" r:id="rId5" imgW="1447560" imgH="444240" progId="Equation.DSMT4">
                  <p:embed/>
                </p:oleObj>
              </mc:Choice>
              <mc:Fallback>
                <p:oleObj name="Equation" r:id="rId5" imgW="14475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6675" y="3379788"/>
                        <a:ext cx="3778250" cy="116046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Заголовок 1"/>
          <p:cNvSpPr txBox="1">
            <a:spLocks/>
          </p:cNvSpPr>
          <p:nvPr/>
        </p:nvSpPr>
        <p:spPr>
          <a:xfrm>
            <a:off x="838200" y="48094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Найдем обобщенную восприимчивость.</a:t>
            </a:r>
          </a:p>
        </p:txBody>
      </p:sp>
    </p:spTree>
    <p:extLst>
      <p:ext uri="{BB962C8B-B14F-4D97-AF65-F5344CB8AC3E}">
        <p14:creationId xmlns:p14="http://schemas.microsoft.com/office/powerpoint/2010/main" val="20325314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Найдем обобщенную восприимчивость. Линеаризуем для этого уравнение: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54416"/>
              </p:ext>
            </p:extLst>
          </p:nvPr>
        </p:nvGraphicFramePr>
        <p:xfrm>
          <a:off x="3081338" y="1839913"/>
          <a:ext cx="6029325" cy="449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5" name="Equation" r:id="rId3" imgW="2006280" imgH="1498320" progId="Equation.DSMT4">
                  <p:embed/>
                </p:oleObj>
              </mc:Choice>
              <mc:Fallback>
                <p:oleObj name="Equation" r:id="rId3" imgW="2006280" imgH="1498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1338" y="1839913"/>
                        <a:ext cx="6029325" cy="4498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06892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Найдем обобщенную восприимчивость.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101015"/>
              </p:ext>
            </p:extLst>
          </p:nvPr>
        </p:nvGraphicFramePr>
        <p:xfrm>
          <a:off x="534988" y="2300288"/>
          <a:ext cx="11120437" cy="308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1" name="Equation" r:id="rId3" imgW="3340080" imgH="927000" progId="Equation.DSMT4">
                  <p:embed/>
                </p:oleObj>
              </mc:Choice>
              <mc:Fallback>
                <p:oleObj name="Equation" r:id="rId3" imgW="3340080" imgH="927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2300288"/>
                        <a:ext cx="11120437" cy="30876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43249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Найдем обобщенную восприимчивость и флуктуацию координаты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701489"/>
              </p:ext>
            </p:extLst>
          </p:nvPr>
        </p:nvGraphicFramePr>
        <p:xfrm>
          <a:off x="1462088" y="2192338"/>
          <a:ext cx="9586912" cy="411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5" name="Equation" r:id="rId3" imgW="3288960" imgH="1409400" progId="Equation.DSMT4">
                  <p:embed/>
                </p:oleObj>
              </mc:Choice>
              <mc:Fallback>
                <p:oleObj name="Equation" r:id="rId3" imgW="3288960" imgH="140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088" y="2192338"/>
                        <a:ext cx="9586912" cy="411003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9724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Найдем обобщенную восприимчивость и флуктуацию координаты в классическом пределе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143310"/>
              </p:ext>
            </p:extLst>
          </p:nvPr>
        </p:nvGraphicFramePr>
        <p:xfrm>
          <a:off x="412750" y="2197100"/>
          <a:ext cx="11366500" cy="418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7" name="Equation" r:id="rId3" imgW="3898800" imgH="1434960" progId="Equation.DSMT4">
                  <p:embed/>
                </p:oleObj>
              </mc:Choice>
              <mc:Fallback>
                <p:oleObj name="Equation" r:id="rId3" imgW="3898800" imgH="1434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0" y="2197100"/>
                        <a:ext cx="11366500" cy="41846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82166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51E24-380A-47AB-ACF4-2BCB4B7C9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7353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Задача для самоконтроля. </a:t>
            </a:r>
            <a:r>
              <a:rPr lang="ru-RU" dirty="0"/>
              <a:t>Найти флуктуацию координаты осциллятора в квантовом пределе при </a:t>
            </a:r>
            <a:r>
              <a:rPr lang="en-US" dirty="0"/>
              <a:t>T=0. </a:t>
            </a:r>
            <a:r>
              <a:rPr lang="ru-RU" dirty="0"/>
              <a:t>Рассмотреть два предельных случая: большого и малого затухания.</a:t>
            </a:r>
          </a:p>
        </p:txBody>
      </p:sp>
    </p:spTree>
    <p:extLst>
      <p:ext uri="{BB962C8B-B14F-4D97-AF65-F5344CB8AC3E}">
        <p14:creationId xmlns:p14="http://schemas.microsoft.com/office/powerpoint/2010/main" val="27941779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Найдем спектральную плотность случайных сил в классическом пределе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092496"/>
              </p:ext>
            </p:extLst>
          </p:nvPr>
        </p:nvGraphicFramePr>
        <p:xfrm>
          <a:off x="2369665" y="2246098"/>
          <a:ext cx="7294563" cy="417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28" name="Equation" r:id="rId3" imgW="2793960" imgH="1600200" progId="Equation.DSMT4">
                  <p:embed/>
                </p:oleObj>
              </mc:Choice>
              <mc:Fallback>
                <p:oleObj name="Equation" r:id="rId3" imgW="2793960" imgH="1600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9665" y="2246098"/>
                        <a:ext cx="7294563" cy="41703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2207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3BA5F4-97D5-476E-AAA4-33191C0DB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060"/>
            <a:ext cx="10515600" cy="816551"/>
          </a:xfrm>
        </p:spPr>
        <p:txBody>
          <a:bodyPr/>
          <a:lstStyle/>
          <a:p>
            <a:pPr algn="ctr"/>
            <a:r>
              <a:rPr lang="ru-RU" dirty="0"/>
              <a:t>В итоге,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9786AB6-CDAF-4E75-ADC6-D63E42A8BF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122117"/>
              </p:ext>
            </p:extLst>
          </p:nvPr>
        </p:nvGraphicFramePr>
        <p:xfrm>
          <a:off x="3061216" y="973275"/>
          <a:ext cx="6069567" cy="1246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0" name="Equation" r:id="rId3" imgW="1917360" imgH="393480" progId="Equation.DSMT4">
                  <p:embed/>
                </p:oleObj>
              </mc:Choice>
              <mc:Fallback>
                <p:oleObj name="Equation" r:id="rId3" imgW="19173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1216" y="973275"/>
                        <a:ext cx="6069567" cy="1246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828D26C-C536-439A-8DCD-E8B4D60B0E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723296"/>
              </p:ext>
            </p:extLst>
          </p:nvPr>
        </p:nvGraphicFramePr>
        <p:xfrm>
          <a:off x="2040216" y="4284086"/>
          <a:ext cx="8111565" cy="206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1" name="Equation" r:id="rId5" imgW="2793960" imgH="711000" progId="Equation.DSMT4">
                  <p:embed/>
                </p:oleObj>
              </mc:Choice>
              <mc:Fallback>
                <p:oleObj name="Equation" r:id="rId5" imgW="279396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40216" y="4284086"/>
                        <a:ext cx="8111565" cy="2064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2B39693-E30B-41C8-AAFB-0E08EBFC892E}"/>
              </a:ext>
            </a:extLst>
          </p:cNvPr>
          <p:cNvSpPr txBox="1">
            <a:spLocks/>
          </p:cNvSpPr>
          <p:nvPr/>
        </p:nvSpPr>
        <p:spPr>
          <a:xfrm>
            <a:off x="838199" y="2760953"/>
            <a:ext cx="10515600" cy="1107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Случайная сила (в классическом пределе) обязана удовлетворять данным условиям, если система взаимодействует с термостатом:</a:t>
            </a:r>
          </a:p>
        </p:txBody>
      </p:sp>
    </p:spTree>
    <p:extLst>
      <p:ext uri="{BB962C8B-B14F-4D97-AF65-F5344CB8AC3E}">
        <p14:creationId xmlns:p14="http://schemas.microsoft.com/office/powerpoint/2010/main" val="167871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6784E-B794-492B-BCA4-A5C4BFFD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Таким образом,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2B6528A-B988-4229-B32E-4C3A09C25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1109081"/>
              </p:ext>
            </p:extLst>
          </p:nvPr>
        </p:nvGraphicFramePr>
        <p:xfrm>
          <a:off x="108011" y="1865579"/>
          <a:ext cx="11975977" cy="2101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22" name="Equation" r:id="rId3" imgW="3911400" imgH="685800" progId="Equation.DSMT4">
                  <p:embed/>
                </p:oleObj>
              </mc:Choice>
              <mc:Fallback>
                <p:oleObj name="Equation" r:id="rId3" imgW="391140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011" y="1865579"/>
                        <a:ext cx="11975977" cy="2101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528F621-BE90-4B0C-BEE3-F92A9965C978}"/>
              </a:ext>
            </a:extLst>
          </p:cNvPr>
          <p:cNvSpPr/>
          <p:nvPr/>
        </p:nvSpPr>
        <p:spPr>
          <a:xfrm>
            <a:off x="106532" y="4767309"/>
            <a:ext cx="11975977" cy="106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98304BB-C548-4569-9295-EBF929B325E0}"/>
              </a:ext>
            </a:extLst>
          </p:cNvPr>
          <p:cNvSpPr txBox="1">
            <a:spLocks/>
          </p:cNvSpPr>
          <p:nvPr/>
        </p:nvSpPr>
        <p:spPr>
          <a:xfrm>
            <a:off x="928456" y="52752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/>
              <a:t>Далее найдем преобразование Фурье от этой корреляционной функции</a:t>
            </a:r>
          </a:p>
        </p:txBody>
      </p:sp>
    </p:spTree>
    <p:extLst>
      <p:ext uri="{BB962C8B-B14F-4D97-AF65-F5344CB8AC3E}">
        <p14:creationId xmlns:p14="http://schemas.microsoft.com/office/powerpoint/2010/main" val="25744313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376B3-1142-46F9-B229-95416002E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Найдем проводимость из теории линейного отклика</a:t>
            </a:r>
          </a:p>
        </p:txBody>
      </p:sp>
    </p:spTree>
    <p:extLst>
      <p:ext uri="{BB962C8B-B14F-4D97-AF65-F5344CB8AC3E}">
        <p14:creationId xmlns:p14="http://schemas.microsoft.com/office/powerpoint/2010/main" val="42837871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52650" y="150943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Теория линейного отклика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Обобщение. </a:t>
            </a:r>
            <a:br>
              <a:rPr lang="ru-RU" dirty="0"/>
            </a:br>
            <a:r>
              <a:rPr lang="ru-RU" dirty="0"/>
              <a:t>Многокомпонентная внешняя сила.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3648076" y="3173413"/>
          <a:ext cx="4611687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62" name="Equation" r:id="rId3" imgW="2209680" imgH="469800" progId="Equation.DSMT4">
                  <p:embed/>
                </p:oleObj>
              </mc:Choice>
              <mc:Fallback>
                <p:oleObj name="Equation" r:id="rId3" imgW="220968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6" y="3173413"/>
                        <a:ext cx="4611687" cy="9747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4114800" y="2009776"/>
          <a:ext cx="3678238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63" name="Equation" r:id="rId5" imgW="1828800" imgH="253800" progId="Equation.DSMT4">
                  <p:embed/>
                </p:oleObj>
              </mc:Choice>
              <mc:Fallback>
                <p:oleObj name="Equation" r:id="rId5" imgW="18288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009776"/>
                        <a:ext cx="3678238" cy="50641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43889"/>
              </p:ext>
            </p:extLst>
          </p:nvPr>
        </p:nvGraphicFramePr>
        <p:xfrm>
          <a:off x="2162175" y="4619625"/>
          <a:ext cx="7870825" cy="183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64" name="Equation" r:id="rId7" imgW="3771720" imgH="888840" progId="Equation.DSMT4">
                  <p:embed/>
                </p:oleObj>
              </mc:Choice>
              <mc:Fallback>
                <p:oleObj name="Equation" r:id="rId7" imgW="377172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175" y="4619625"/>
                        <a:ext cx="7870825" cy="18383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88855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1881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Формула Друде из формулы </a:t>
            </a:r>
            <a:r>
              <a:rPr lang="ru-RU" dirty="0" err="1"/>
              <a:t>Кубо</a:t>
            </a:r>
            <a:r>
              <a:rPr lang="ru-RU" dirty="0"/>
              <a:t>?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2782887" y="1690688"/>
          <a:ext cx="6626225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95" name="Equation" r:id="rId3" imgW="2197080" imgH="482400" progId="Equation.DSMT4">
                  <p:embed/>
                </p:oleObj>
              </mc:Choice>
              <mc:Fallback>
                <p:oleObj name="Equation" r:id="rId3" imgW="2197080" imgH="482400" progId="Equation.DSMT4">
                  <p:embed/>
                  <p:pic>
                    <p:nvPicPr>
                      <p:cNvPr id="4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7" y="1690688"/>
                        <a:ext cx="6626225" cy="14414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14873"/>
              </p:ext>
            </p:extLst>
          </p:nvPr>
        </p:nvGraphicFramePr>
        <p:xfrm>
          <a:off x="2340320" y="3486151"/>
          <a:ext cx="7511360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96" name="Equation" r:id="rId5" imgW="2489040" imgH="482400" progId="Equation.DSMT4">
                  <p:embed/>
                </p:oleObj>
              </mc:Choice>
              <mc:Fallback>
                <p:oleObj name="Equation" r:id="rId5" imgW="2489040" imgH="482400" progId="Equation.DSMT4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0320" y="3486151"/>
                        <a:ext cx="7511360" cy="14414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676297"/>
              </p:ext>
            </p:extLst>
          </p:nvPr>
        </p:nvGraphicFramePr>
        <p:xfrm>
          <a:off x="2446338" y="5281613"/>
          <a:ext cx="7297737" cy="141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97" name="Equation" r:id="rId7" imgW="2463480" imgH="482400" progId="Equation.DSMT4">
                  <p:embed/>
                </p:oleObj>
              </mc:Choice>
              <mc:Fallback>
                <p:oleObj name="Equation" r:id="rId7" imgW="2463480" imgH="482400" progId="Equation.DSMT4">
                  <p:embed/>
                  <p:pic>
                    <p:nvPicPr>
                      <p:cNvPr id="6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6338" y="5281613"/>
                        <a:ext cx="7297737" cy="141446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58034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Далее следуем учебнику Максимова… Ток и поляризацию считаем в «единичном объеме».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080863"/>
              </p:ext>
            </p:extLst>
          </p:nvPr>
        </p:nvGraphicFramePr>
        <p:xfrm>
          <a:off x="214410" y="2396970"/>
          <a:ext cx="11763179" cy="388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4" name="Equation" r:id="rId3" imgW="4711680" imgH="1574640" progId="Equation.DSMT4">
                  <p:embed/>
                </p:oleObj>
              </mc:Choice>
              <mc:Fallback>
                <p:oleObj name="Equation" r:id="rId3" imgW="4711680" imgH="1574640" progId="Equation.DSMT4">
                  <p:embed/>
                  <p:pic>
                    <p:nvPicPr>
                      <p:cNvPr id="4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10" y="2396970"/>
                        <a:ext cx="11763179" cy="388983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19485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438" y="253991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Формулы </a:t>
            </a:r>
            <a:r>
              <a:rPr lang="ru-RU" dirty="0" err="1"/>
              <a:t>Кубо</a:t>
            </a:r>
            <a:r>
              <a:rPr lang="en-US" dirty="0"/>
              <a:t>-</a:t>
            </a:r>
            <a:r>
              <a:rPr lang="ru-RU" dirty="0" err="1"/>
              <a:t>Гринвуда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796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D2CEC-9160-46A9-AEA1-FEDFD513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8514"/>
            <a:ext cx="12192000" cy="5360972"/>
          </a:xfrm>
        </p:spPr>
        <p:txBody>
          <a:bodyPr>
            <a:normAutofit/>
          </a:bodyPr>
          <a:lstStyle/>
          <a:p>
            <a:r>
              <a:rPr lang="ru-RU" dirty="0"/>
              <a:t>Если открыть википедию по «формулам </a:t>
            </a:r>
            <a:r>
              <a:rPr lang="ru-RU" dirty="0" err="1"/>
              <a:t>кубо</a:t>
            </a:r>
            <a:r>
              <a:rPr lang="ru-RU" dirty="0"/>
              <a:t>» </a:t>
            </a:r>
            <a:r>
              <a:rPr lang="en-US" dirty="0">
                <a:hlinkClick r:id="rId2"/>
              </a:rPr>
              <a:t>https://ru.wikipedia.org/wiki/%D0%A4%D0%BE%D1%80%D0%BC%D1%83%D0%BB%D1%8B_%D0%93%D1%80%D0%B8%D0%BD%D0%B0_%E2%80%94_%D0%9A%D1%83%D0%B1%D0%BE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01259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AC50ED-1D92-458D-8F61-0815ACFDB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То найдется что-то такое</a:t>
            </a:r>
            <a:r>
              <a:rPr lang="en-US" dirty="0"/>
              <a:t> (</a:t>
            </a:r>
            <a:r>
              <a:rPr lang="ru-RU" dirty="0"/>
              <a:t>это все, очевидно, в классическом высокотемпературном пределе):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7A02675-A092-4E3B-B99A-E927E6182F86}"/>
              </a:ext>
            </a:extLst>
          </p:cNvPr>
          <p:cNvSpPr/>
          <p:nvPr/>
        </p:nvSpPr>
        <p:spPr>
          <a:xfrm>
            <a:off x="2903650" y="1759437"/>
            <a:ext cx="638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rgbClr val="000000"/>
                </a:solidFill>
                <a:latin typeface="Linux Libertine"/>
              </a:rPr>
              <a:t>Коэффициент теплопроводности</a:t>
            </a:r>
            <a:endParaRPr lang="ru-RU" sz="32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3FE1F48-E095-469F-BC8A-C75279CC78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242313"/>
              </p:ext>
            </p:extLst>
          </p:nvPr>
        </p:nvGraphicFramePr>
        <p:xfrm>
          <a:off x="2567136" y="2344212"/>
          <a:ext cx="7057727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93" name="Equation" r:id="rId3" imgW="2501640" imgH="469800" progId="Equation.DSMT4">
                  <p:embed/>
                </p:oleObj>
              </mc:Choice>
              <mc:Fallback>
                <p:oleObj name="Equation" r:id="rId3" imgW="250164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67136" y="2344212"/>
                        <a:ext cx="7057727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7A68FBA-BB78-4F0D-83F1-976FECDAE964}"/>
              </a:ext>
            </a:extLst>
          </p:cNvPr>
          <p:cNvSpPr/>
          <p:nvPr/>
        </p:nvSpPr>
        <p:spPr>
          <a:xfrm>
            <a:off x="3082856" y="4210504"/>
            <a:ext cx="62054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  <a:latin typeface="Linux Libertine"/>
              </a:rPr>
              <a:t>Коэффициент сдвиговой вязкости</a:t>
            </a:r>
            <a:endParaRPr lang="ru-RU" sz="28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A5B5908-5D45-455B-B5F4-58E14FA958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444241"/>
              </p:ext>
            </p:extLst>
          </p:nvPr>
        </p:nvGraphicFramePr>
        <p:xfrm>
          <a:off x="2567136" y="4733724"/>
          <a:ext cx="7236857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94" name="Equation" r:id="rId5" imgW="2565360" imgH="469800" progId="Equation.DSMT4">
                  <p:embed/>
                </p:oleObj>
              </mc:Choice>
              <mc:Fallback>
                <p:oleObj name="Equation" r:id="rId5" imgW="25653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67136" y="4733724"/>
                        <a:ext cx="7236857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86758E0D-F78A-4D89-8E90-76352A9B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4278" y="6308209"/>
            <a:ext cx="52795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компоненты тензора потока полного импульса.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74902E57-2067-49A3-86CE-74EC5B2F186A}"/>
              </a:ext>
            </a:extLst>
          </p:cNvPr>
          <p:cNvSpPr/>
          <p:nvPr/>
        </p:nvSpPr>
        <p:spPr>
          <a:xfrm>
            <a:off x="6809173" y="5690586"/>
            <a:ext cx="328474" cy="523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AC8B4E3-EA29-4DA9-ACF1-39D1FE7F8F07}"/>
              </a:ext>
            </a:extLst>
          </p:cNvPr>
          <p:cNvSpPr/>
          <p:nvPr/>
        </p:nvSpPr>
        <p:spPr>
          <a:xfrm>
            <a:off x="6641674" y="3647751"/>
            <a:ext cx="3098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x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-компонента потока тепла</a:t>
            </a:r>
            <a:endParaRPr lang="ru-RU" dirty="0"/>
          </a:p>
        </p:txBody>
      </p:sp>
      <p:sp>
        <p:nvSpPr>
          <p:cNvPr id="14" name="Стрелка: вниз 13">
            <a:extLst>
              <a:ext uri="{FF2B5EF4-FFF2-40B4-BE49-F238E27FC236}">
                <a16:creationId xmlns:a16="http://schemas.microsoft.com/office/drawing/2014/main" id="{6A363877-6A56-4E40-A85A-474F6101FFE4}"/>
              </a:ext>
            </a:extLst>
          </p:cNvPr>
          <p:cNvSpPr/>
          <p:nvPr/>
        </p:nvSpPr>
        <p:spPr>
          <a:xfrm>
            <a:off x="6973410" y="3369441"/>
            <a:ext cx="408373" cy="294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3854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AC50ED-1D92-458D-8F61-0815ACFD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3923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Все это мало похоже на наши «коммутаторы»</a:t>
            </a:r>
            <a:br>
              <a:rPr lang="ru-RU" dirty="0"/>
            </a:br>
            <a:r>
              <a:rPr lang="ru-RU" dirty="0"/>
              <a:t>для обобщенной восприимчивости: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7A02675-A092-4E3B-B99A-E927E6182F86}"/>
              </a:ext>
            </a:extLst>
          </p:cNvPr>
          <p:cNvSpPr/>
          <p:nvPr/>
        </p:nvSpPr>
        <p:spPr>
          <a:xfrm>
            <a:off x="3001304" y="2983401"/>
            <a:ext cx="6384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rgbClr val="000000"/>
                </a:solidFill>
                <a:latin typeface="Linux Libertine"/>
              </a:rPr>
              <a:t>Коэффициент теплопроводности</a:t>
            </a:r>
            <a:endParaRPr lang="ru-RU" sz="32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3FE1F48-E095-469F-BC8A-C75279CC78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996095"/>
              </p:ext>
            </p:extLst>
          </p:nvPr>
        </p:nvGraphicFramePr>
        <p:xfrm>
          <a:off x="2664790" y="3568176"/>
          <a:ext cx="7057727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33" name="Equation" r:id="rId3" imgW="2501640" imgH="469800" progId="Equation.DSMT4">
                  <p:embed/>
                </p:oleObj>
              </mc:Choice>
              <mc:Fallback>
                <p:oleObj name="Equation" r:id="rId3" imgW="2501640" imgH="46980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53FE1F48-E095-469F-BC8A-C75279CC78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4790" y="3568176"/>
                        <a:ext cx="7057727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7A68FBA-BB78-4F0D-83F1-976FECDAE964}"/>
              </a:ext>
            </a:extLst>
          </p:cNvPr>
          <p:cNvSpPr/>
          <p:nvPr/>
        </p:nvSpPr>
        <p:spPr>
          <a:xfrm>
            <a:off x="3180510" y="4955294"/>
            <a:ext cx="62054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  <a:latin typeface="Linux Libertine"/>
              </a:rPr>
              <a:t>Коэффициент сдвиговой вязкости</a:t>
            </a:r>
            <a:endParaRPr lang="ru-RU" sz="28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A5B5908-5D45-455B-B5F4-58E14FA958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859572"/>
              </p:ext>
            </p:extLst>
          </p:nvPr>
        </p:nvGraphicFramePr>
        <p:xfrm>
          <a:off x="2664790" y="5478514"/>
          <a:ext cx="7236857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34" name="Equation" r:id="rId5" imgW="2565360" imgH="469800" progId="Equation.DSMT4">
                  <p:embed/>
                </p:oleObj>
              </mc:Choice>
              <mc:Fallback>
                <p:oleObj name="Equation" r:id="rId5" imgW="2565360" imgH="4698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6A5B5908-5D45-455B-B5F4-58E14FA958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4790" y="5478514"/>
                        <a:ext cx="7236857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86758E0D-F78A-4D89-8E90-76352A9B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434745"/>
            <a:ext cx="52795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компоненты тензора потока полного импульса.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AC8B4E3-EA29-4DA9-ACF1-39D1FE7F8F07}"/>
              </a:ext>
            </a:extLst>
          </p:cNvPr>
          <p:cNvSpPr/>
          <p:nvPr/>
        </p:nvSpPr>
        <p:spPr>
          <a:xfrm>
            <a:off x="6623912" y="4524407"/>
            <a:ext cx="3098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x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-компонента потока тепла</a:t>
            </a:r>
            <a:endParaRPr lang="ru-RU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1AF801D6-CB3D-41FE-A0CF-1F80033525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124341"/>
              </p:ext>
            </p:extLst>
          </p:nvPr>
        </p:nvGraphicFramePr>
        <p:xfrm>
          <a:off x="3293549" y="1399484"/>
          <a:ext cx="5979338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35" name="Equation" r:id="rId7" imgW="2171520" imgH="482400" progId="Equation.DSMT4">
                  <p:embed/>
                </p:oleObj>
              </mc:Choice>
              <mc:Fallback>
                <p:oleObj name="Equation" r:id="rId7" imgW="21715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93549" y="1399484"/>
                        <a:ext cx="5979338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5432263-C6ED-4CE9-93BC-757D4C405661}"/>
              </a:ext>
            </a:extLst>
          </p:cNvPr>
          <p:cNvSpPr/>
          <p:nvPr/>
        </p:nvSpPr>
        <p:spPr>
          <a:xfrm>
            <a:off x="0" y="2768502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3336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59F7E5-BD3E-433A-A235-D93B471C6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1907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Тождество </a:t>
            </a:r>
            <a:r>
              <a:rPr lang="ru-RU" dirty="0" err="1"/>
              <a:t>Кубо</a:t>
            </a:r>
            <a:r>
              <a:rPr lang="ru-RU" dirty="0"/>
              <a:t> позволяет избавится от коммутаторов.</a:t>
            </a:r>
          </a:p>
        </p:txBody>
      </p:sp>
    </p:spTree>
    <p:extLst>
      <p:ext uri="{BB962C8B-B14F-4D97-AF65-F5344CB8AC3E}">
        <p14:creationId xmlns:p14="http://schemas.microsoft.com/office/powerpoint/2010/main" val="27515363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8016" y="89415"/>
            <a:ext cx="7886700" cy="65821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Тождество </a:t>
            </a:r>
            <a:r>
              <a:rPr lang="ru-RU" dirty="0" err="1"/>
              <a:t>Кубо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559358"/>
              </p:ext>
            </p:extLst>
          </p:nvPr>
        </p:nvGraphicFramePr>
        <p:xfrm>
          <a:off x="3583464" y="3134322"/>
          <a:ext cx="5360369" cy="347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36" name="Equation" r:id="rId3" imgW="2095200" imgH="1371600" progId="Equation.DSMT4">
                  <p:embed/>
                </p:oleObj>
              </mc:Choice>
              <mc:Fallback>
                <p:oleObj name="Equation" r:id="rId3" imgW="209520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3464" y="3134322"/>
                        <a:ext cx="5360369" cy="3479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977707"/>
              </p:ext>
            </p:extLst>
          </p:nvPr>
        </p:nvGraphicFramePr>
        <p:xfrm>
          <a:off x="1714802" y="874971"/>
          <a:ext cx="8720137" cy="213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37" name="Equation" r:id="rId5" imgW="3606480" imgH="888840" progId="Equation.DSMT4">
                  <p:embed/>
                </p:oleObj>
              </mc:Choice>
              <mc:Fallback>
                <p:oleObj name="Equation" r:id="rId5" imgW="36064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802" y="874971"/>
                        <a:ext cx="8720137" cy="213201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71388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7017</TotalTime>
  <Words>1711</Words>
  <Application>Microsoft Office PowerPoint</Application>
  <PresentationFormat>Широкоэкранный</PresentationFormat>
  <Paragraphs>180</Paragraphs>
  <Slides>128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128</vt:i4>
      </vt:variant>
    </vt:vector>
  </HeadingPairs>
  <TitlesOfParts>
    <vt:vector size="139" baseType="lpstr">
      <vt:lpstr>Arial</vt:lpstr>
      <vt:lpstr>Calibri</vt:lpstr>
      <vt:lpstr>Calibri Light</vt:lpstr>
      <vt:lpstr>Cambria Math</vt:lpstr>
      <vt:lpstr>Linux Libertine</vt:lpstr>
      <vt:lpstr>SFRM1000</vt:lpstr>
      <vt:lpstr>Times New Roman</vt:lpstr>
      <vt:lpstr>TT181Do00</vt:lpstr>
      <vt:lpstr>Тема Office</vt:lpstr>
      <vt:lpstr>Equation</vt:lpstr>
      <vt:lpstr>MathType 7.0 Equation</vt:lpstr>
      <vt:lpstr>Презентация PowerPoint</vt:lpstr>
      <vt:lpstr>Двухвременные запаздывающие функции Грина и  Флуктуационно-диссипативная теорема</vt:lpstr>
      <vt:lpstr>Двухвременные запаздывающие функции Грина и Флуктуационно-диссипативная теорема</vt:lpstr>
      <vt:lpstr>Двухвременные запаздывающие функции Грина и Флуктуационно-диссипативная теорема</vt:lpstr>
      <vt:lpstr>В классическом приделе:</vt:lpstr>
      <vt:lpstr>Презентация PowerPoint</vt:lpstr>
      <vt:lpstr>Для любого оператора и произвольного полного ортонормированного базиса:</vt:lpstr>
      <vt:lpstr>Презентация PowerPoint</vt:lpstr>
      <vt:lpstr>Таким образом,</vt:lpstr>
      <vt:lpstr>Презентация PowerPoint</vt:lpstr>
      <vt:lpstr>Презентация PowerPoint</vt:lpstr>
      <vt:lpstr>Итак, что мы получили для запаздывающего коррелятора</vt:lpstr>
      <vt:lpstr>Если все это сделать для опережающего коррелятора</vt:lpstr>
      <vt:lpstr>Если все это сделать для  Келдышевского коррелятора</vt:lpstr>
      <vt:lpstr>Презентация PowerPoint</vt:lpstr>
      <vt:lpstr>Презентация PowerPoint</vt:lpstr>
      <vt:lpstr>Презентация PowerPoint</vt:lpstr>
      <vt:lpstr>Докажем  Флуктуационно-Диссипативную теорему (ФДТ)</vt:lpstr>
      <vt:lpstr>Презентация PowerPoint</vt:lpstr>
      <vt:lpstr>Презентация PowerPoint</vt:lpstr>
      <vt:lpstr>Итак,  флуктуационно-диссипативная теорема, это связь между корреляционными функциями:</vt:lpstr>
      <vt:lpstr>Итак,  флуктуационно-диссипативная теорема (ФДТ), это связь между корреляционными функциями:</vt:lpstr>
      <vt:lpstr>Подведем окончательные итоги. При равновесной матрице плотности:</vt:lpstr>
      <vt:lpstr>Зачем нам эта ФДТ нужна?</vt:lpstr>
      <vt:lpstr>Теория линейного отклика</vt:lpstr>
      <vt:lpstr>Презентация PowerPoint</vt:lpstr>
      <vt:lpstr>https://en.wikipedia.org/wiki/Interaction_picture  -- представление взаимодействия</vt:lpstr>
      <vt:lpstr>Теория линейного отклика</vt:lpstr>
      <vt:lpstr>Презентация PowerPoint</vt:lpstr>
      <vt:lpstr>Найдем среднее значение оператора “x”</vt:lpstr>
      <vt:lpstr>Найдем среднее значение оператора “x”</vt:lpstr>
      <vt:lpstr>Презентация PowerPoint</vt:lpstr>
      <vt:lpstr>Подведем итоги. В линейном приближении по возмущению:</vt:lpstr>
      <vt:lpstr>Подведем итоги. В линейном приближении по возмущению:</vt:lpstr>
      <vt:lpstr>Вернемся к специальному виду гамильтониана взаимодействия</vt:lpstr>
      <vt:lpstr>Вернемся к специальному виду гамильтониана взаимодействия</vt:lpstr>
      <vt:lpstr>Презентация PowerPoint</vt:lpstr>
      <vt:lpstr>Тогда</vt:lpstr>
      <vt:lpstr>Презентация PowerPoint</vt:lpstr>
      <vt:lpstr>Презентация PowerPoint</vt:lpstr>
      <vt:lpstr>Симметрии функции отклика</vt:lpstr>
      <vt:lpstr>Презентация PowerPoint</vt:lpstr>
      <vt:lpstr>Диссипация энергии</vt:lpstr>
      <vt:lpstr>Диссипация энергии</vt:lpstr>
      <vt:lpstr>Диссипация энергии</vt:lpstr>
      <vt:lpstr>Диссипация энергии</vt:lpstr>
      <vt:lpstr>Диссипация энергии</vt:lpstr>
      <vt:lpstr>Диссипация энергии</vt:lpstr>
      <vt:lpstr>Презентация PowerPoint</vt:lpstr>
      <vt:lpstr>Общие свойства обобщенной восприимчивости в комплексной плоскости ω</vt:lpstr>
      <vt:lpstr>Восприимчивость не имеет особенностей (полюсов, …) в верхней полуплоскости комплексных частот… </vt:lpstr>
      <vt:lpstr>Соотношения Крамерса-Кронига</vt:lpstr>
      <vt:lpstr>Интегральные тождества</vt:lpstr>
      <vt:lpstr>Итак</vt:lpstr>
      <vt:lpstr>Флуктуационно-диссипативная теорема для обобщенной восприимчивости</vt:lpstr>
      <vt:lpstr>Флуктуационно-диссипативная теорема для обобщенной восприимчивости</vt:lpstr>
      <vt:lpstr>Флуктуационно-диссипативная теорема для обобщенной восприимчивости</vt:lpstr>
      <vt:lpstr>Флуктуационно-диссипативная теорема для обобщенной восприимчивости в  квазиклассическом пределе</vt:lpstr>
      <vt:lpstr>Презентация PowerPoint</vt:lpstr>
      <vt:lpstr>Флуктуации под действием случайных сил</vt:lpstr>
      <vt:lpstr>Есть известное изречение: «если вы заглянете в бездну, то и бездна заглянет в вас…». Когда вы включили взаимодействие V=-f(t)x, связывающее вашу систему с «внешним миром» , то помимо внешних полей f(t), которые вы контролируете, на систему будут действовать шумовые случайные f(t), используя V=-f(t)x. Например, если f(t) внешнее электрическое поле, которое вы приложили, на систему будут действовать еще дополнительно тепловые флуктуации электрического поля! Именно они отвечают за:</vt:lpstr>
      <vt:lpstr>Флуктуации под действием случайных сил</vt:lpstr>
      <vt:lpstr>Флуктуации под действием случайных сил</vt:lpstr>
      <vt:lpstr>Флуктуации под действием случайных сил</vt:lpstr>
      <vt:lpstr>Флуктуации под действием случайных сил</vt:lpstr>
      <vt:lpstr>Вывод:</vt:lpstr>
      <vt:lpstr>Примеры, иллюстрирующие  теорию линейного отклика  и ФДТ</vt:lpstr>
      <vt:lpstr>Пример 1: Флуктуации тока в линейных цепях. Данный пример можно найти в 9-ом томе Ландау-Лифшица (Стат. физ. Часть 2).</vt:lpstr>
      <vt:lpstr>Пример 1: Флуктуации тока в линейных цепях. Данный пример можно найти в 9-ом томе Ландау-Лифшица (Стат. физ. Часть 2).</vt:lpstr>
      <vt:lpstr>Флуктуации тока в линейных цепях</vt:lpstr>
      <vt:lpstr>Флуктуации тока в линейных цепях</vt:lpstr>
      <vt:lpstr>Презентация PowerPoint</vt:lpstr>
      <vt:lpstr>Получим Формулу Найквиста вторым способом: через случайные силы.</vt:lpstr>
      <vt:lpstr>Получим Формулу Найквиста вторым способом: через случайные силы:</vt:lpstr>
      <vt:lpstr>Флуктуации тока, как действие случайной ЭДС</vt:lpstr>
      <vt:lpstr>Презентация PowerPoint</vt:lpstr>
      <vt:lpstr>Формула Найквиста для ЭДС</vt:lpstr>
      <vt:lpstr>Формула Найквиста для ЭДС в классическом пределе</vt:lpstr>
      <vt:lpstr>Итак:</vt:lpstr>
      <vt:lpstr>Можно было бы получить этот результат чуть-чуть иначе</vt:lpstr>
      <vt:lpstr>Пример 2. Уравнения Ланжевена</vt:lpstr>
      <vt:lpstr>Пример 2. Уравнения Ланжевена</vt:lpstr>
      <vt:lpstr>Найдем обобщенную восприимчивость. Линеаризуем для этого уравнение:</vt:lpstr>
      <vt:lpstr>Найдем обобщенную восприимчивость.</vt:lpstr>
      <vt:lpstr>Найдем обобщенную восприимчивость и флуктуацию координаты</vt:lpstr>
      <vt:lpstr>Найдем обобщенную восприимчивость и флуктуацию координаты в классическом пределе</vt:lpstr>
      <vt:lpstr>Задача для самоконтроля. Найти флуктуацию координаты осциллятора в квантовом пределе при T=0. Рассмотреть два предельных случая: большого и малого затухания.</vt:lpstr>
      <vt:lpstr>Найдем спектральную плотность случайных сил в классическом пределе</vt:lpstr>
      <vt:lpstr>В итоге,</vt:lpstr>
      <vt:lpstr>Найдем проводимость из теории линейного отклика</vt:lpstr>
      <vt:lpstr>Теория линейного отклика. Обобщение.  Многокомпонентная внешняя сила.</vt:lpstr>
      <vt:lpstr>Формула Друде из формулы Кубо?</vt:lpstr>
      <vt:lpstr>Далее следуем учебнику Максимова… Ток и поляризацию считаем в «единичном объеме».</vt:lpstr>
      <vt:lpstr>Формулы Кубо-Гринвуда</vt:lpstr>
      <vt:lpstr>Если открыть википедию по «формулам кубо» https://ru.wikipedia.org/wiki/%D0%A4%D0%BE%D1%80%D0%BC%D1%83%D0%BB%D1%8B_%D0%93%D1%80%D0%B8%D0%BD%D0%B0_%E2%80%94_%D0%9A%D1%83%D0%B1%D0%BE</vt:lpstr>
      <vt:lpstr>То найдется что-то такое (это все, очевидно, в классическом высокотемпературном пределе):</vt:lpstr>
      <vt:lpstr>Все это мало похоже на наши «коммутаторы» для обобщенной восприимчивости:</vt:lpstr>
      <vt:lpstr>Тождество Кубо позволяет избавится от коммутаторов.</vt:lpstr>
      <vt:lpstr>Тождество Кубо</vt:lpstr>
      <vt:lpstr>Альтернативная форма записи  формулы Кубо, удобная для перехода к квазиклассическому пределу.</vt:lpstr>
      <vt:lpstr>Тождества Кубо</vt:lpstr>
      <vt:lpstr>Тождества Кубо</vt:lpstr>
      <vt:lpstr>Презентация PowerPoint</vt:lpstr>
      <vt:lpstr>Доказательство вспомогательного тождества:</vt:lpstr>
      <vt:lpstr>Таким образом, мы доказали:</vt:lpstr>
      <vt:lpstr>Высокотемпературный предел β→0</vt:lpstr>
      <vt:lpstr>Презентация PowerPoint</vt:lpstr>
      <vt:lpstr>Теория линейного отклика: обобщение пройденного</vt:lpstr>
      <vt:lpstr>Теория линейного отклика. Обобщение.  Многокомпонентная внешняя сила.</vt:lpstr>
      <vt:lpstr>Теория линейного отклика. Эквивалентные формы записи восприимчивости.  </vt:lpstr>
      <vt:lpstr>Формулы Кубо, предварительные итоги:</vt:lpstr>
      <vt:lpstr>Формулы Кубо, предварительные итоги, Фурье преобразование восприимчивости:</vt:lpstr>
      <vt:lpstr>Формула Кубо для проводимости в пределе нулевой частоты. Учебники: Максимов, Mahan… </vt:lpstr>
      <vt:lpstr>Формула Кубо для проводимости. Учебники: Максимов, Mahan… </vt:lpstr>
      <vt:lpstr>Теорема Онзагера для тензора проводимости</vt:lpstr>
      <vt:lpstr>Симметрии в квантовой механике https://en.wikipedia.org/wiki/T-symmetry</vt:lpstr>
      <vt:lpstr>Симметрии в квантовой механике https://en.wikipedia.org/wiki/T-symmetry</vt:lpstr>
      <vt:lpstr>Презентация PowerPoint</vt:lpstr>
      <vt:lpstr>Презентация PowerPoint</vt:lpstr>
      <vt:lpstr>Свойства оператора  обращения времени</vt:lpstr>
      <vt:lpstr>Доказательство тождества</vt:lpstr>
      <vt:lpstr>Нам потребуется еще одно тождество:</vt:lpstr>
      <vt:lpstr>Презентация PowerPoint</vt:lpstr>
      <vt:lpstr>Презентация PowerPoint</vt:lpstr>
      <vt:lpstr>Теорема Онзагера (общий случай)</vt:lpstr>
      <vt:lpstr>Теорема Онзагера (общий случай)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11</dc:title>
  <dc:creator>Nikolay Chtchelkatchev</dc:creator>
  <cp:lastModifiedBy>nms</cp:lastModifiedBy>
  <cp:revision>222</cp:revision>
  <dcterms:created xsi:type="dcterms:W3CDTF">2019-04-27T15:27:52Z</dcterms:created>
  <dcterms:modified xsi:type="dcterms:W3CDTF">2020-05-03T15:25:13Z</dcterms:modified>
</cp:coreProperties>
</file>